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3"/>
  </p:notesMasterIdLst>
  <p:sldIdLst>
    <p:sldId id="257" r:id="rId3"/>
    <p:sldId id="279" r:id="rId4"/>
    <p:sldId id="261" r:id="rId5"/>
    <p:sldId id="262" r:id="rId6"/>
    <p:sldId id="295" r:id="rId7"/>
    <p:sldId id="298" r:id="rId8"/>
    <p:sldId id="265" r:id="rId9"/>
    <p:sldId id="302" r:id="rId10"/>
    <p:sldId id="313" r:id="rId11"/>
    <p:sldId id="314" r:id="rId12"/>
    <p:sldId id="315" r:id="rId13"/>
    <p:sldId id="316" r:id="rId14"/>
    <p:sldId id="317" r:id="rId15"/>
    <p:sldId id="308" r:id="rId16"/>
    <p:sldId id="320" r:id="rId17"/>
    <p:sldId id="280" r:id="rId18"/>
    <p:sldId id="318" r:id="rId19"/>
    <p:sldId id="281" r:id="rId20"/>
    <p:sldId id="310" r:id="rId21"/>
    <p:sldId id="30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55" autoAdjust="0"/>
    <p:restoredTop sz="94660"/>
  </p:normalViewPr>
  <p:slideViewPr>
    <p:cSldViewPr snapToGrid="0">
      <p:cViewPr varScale="1">
        <p:scale>
          <a:sx n="87" d="100"/>
          <a:sy n="87" d="100"/>
        </p:scale>
        <p:origin x="108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AC52B-DCC7-43DD-B8F4-D1781C47E5EC}" type="datetimeFigureOut">
              <a:rPr lang="en-US" smtClean="0"/>
              <a:t>7/6/2017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18E05-7860-42FD-9E58-AD8F55F02306}" type="slidenum">
              <a:rPr lang="en-US" smtClean="0"/>
              <a:t>‹#›</a:t>
            </a:fld>
            <a:endParaRPr lang="en-US" dirty="0"/>
          </a:p>
        </p:txBody>
      </p:sp>
    </p:spTree>
    <p:extLst>
      <p:ext uri="{BB962C8B-B14F-4D97-AF65-F5344CB8AC3E}">
        <p14:creationId xmlns:p14="http://schemas.microsoft.com/office/powerpoint/2010/main" val="100754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24" rtl="0" eaLnBrk="1" fontAlgn="auto" latinLnBrk="0" hangingPunct="1">
              <a:lnSpc>
                <a:spcPct val="100000"/>
              </a:lnSpc>
              <a:spcBef>
                <a:spcPts val="0"/>
              </a:spcBef>
              <a:spcAft>
                <a:spcPts val="0"/>
              </a:spcAft>
              <a:buClrTx/>
              <a:buSzTx/>
              <a:buFontTx/>
              <a:buNone/>
              <a:tabLst/>
              <a:defRPr/>
            </a:pPr>
            <a:fld id="{92ED03D4-0D60-495C-985E-4CF3AFF33794}" type="slidenum">
              <a:rPr kumimoji="0" lang="en-US" sz="1800" b="0" i="0" u="none" strike="noStrike" kern="0" cap="none" spc="0" normalizeH="0" baseline="0" noProof="0">
                <a:ln>
                  <a:noFill/>
                </a:ln>
                <a:solidFill>
                  <a:prstClr val="black"/>
                </a:solidFill>
                <a:effectLst/>
                <a:uLnTx/>
                <a:uFillTx/>
                <a:latin typeface="Calibri" pitchFamily="34" charset="0"/>
                <a:ea typeface="+mn-ea"/>
                <a:cs typeface="+mn-cs"/>
              </a:rPr>
              <a:pPr marL="0" marR="0" lvl="0" indent="0" algn="r" defTabSz="914224"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Calibri" pitchFamily="34" charset="0"/>
              <a:ea typeface="+mn-ea"/>
              <a:cs typeface="+mn-cs"/>
            </a:endParaRPr>
          </a:p>
        </p:txBody>
      </p:sp>
      <p:sp>
        <p:nvSpPr>
          <p:cNvPr id="5" name="Header Placeholder 4"/>
          <p:cNvSpPr>
            <a:spLocks noGrp="1"/>
          </p:cNvSpPr>
          <p:nvPr>
            <p:ph type="hdr" sz="quarter" idx="11"/>
          </p:nvPr>
        </p:nvSpPr>
        <p:spPr/>
        <p:txBody>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08144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692" rtl="0" eaLnBrk="1" fontAlgn="base" latinLnBrk="0" hangingPunct="1">
              <a:lnSpc>
                <a:spcPct val="100000"/>
              </a:lnSpc>
              <a:spcBef>
                <a:spcPct val="0"/>
              </a:spcBef>
              <a:spcAft>
                <a:spcPct val="0"/>
              </a:spcAft>
              <a:buClrTx/>
              <a:buSzTx/>
              <a:buFontTx/>
              <a:buNone/>
              <a:tabLst/>
              <a:defRPr/>
            </a:pPr>
            <a:fld id="{A25BCB23-05AF-4790-AC04-6992B23CAB3C}" type="slidenum">
              <a:rPr kumimoji="0" lang="en-US" sz="14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9692"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37411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692" rtl="0" eaLnBrk="1" fontAlgn="base" latinLnBrk="0" hangingPunct="1">
              <a:lnSpc>
                <a:spcPct val="100000"/>
              </a:lnSpc>
              <a:spcBef>
                <a:spcPct val="0"/>
              </a:spcBef>
              <a:spcAft>
                <a:spcPct val="0"/>
              </a:spcAft>
              <a:buClrTx/>
              <a:buSzTx/>
              <a:buFontTx/>
              <a:buNone/>
              <a:tabLst/>
              <a:defRPr/>
            </a:pPr>
            <a:fld id="{A25BCB23-05AF-4790-AC04-6992B23CAB3C}" type="slidenum">
              <a:rPr kumimoji="0" lang="en-US" sz="14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9692"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24645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692" rtl="0" eaLnBrk="1" fontAlgn="base" latinLnBrk="0" hangingPunct="1">
              <a:lnSpc>
                <a:spcPct val="100000"/>
              </a:lnSpc>
              <a:spcBef>
                <a:spcPct val="0"/>
              </a:spcBef>
              <a:spcAft>
                <a:spcPct val="0"/>
              </a:spcAft>
              <a:buClrTx/>
              <a:buSzTx/>
              <a:buFontTx/>
              <a:buNone/>
              <a:tabLst/>
              <a:defRPr/>
            </a:pPr>
            <a:fld id="{A25BCB23-05AF-4790-AC04-6992B23CAB3C}" type="slidenum">
              <a:rPr kumimoji="0" lang="en-US" sz="14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9692"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5851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692" rtl="0" eaLnBrk="1" fontAlgn="base" latinLnBrk="0" hangingPunct="1">
              <a:lnSpc>
                <a:spcPct val="100000"/>
              </a:lnSpc>
              <a:spcBef>
                <a:spcPct val="0"/>
              </a:spcBef>
              <a:spcAft>
                <a:spcPct val="0"/>
              </a:spcAft>
              <a:buClrTx/>
              <a:buSzTx/>
              <a:buFontTx/>
              <a:buNone/>
              <a:tabLst/>
              <a:defRPr/>
            </a:pPr>
            <a:fld id="{A25BCB23-05AF-4790-AC04-6992B23CAB3C}" type="slidenum">
              <a:rPr kumimoji="0" lang="en-US" sz="14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9692"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0639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692" rtl="0" eaLnBrk="1" fontAlgn="base" latinLnBrk="0" hangingPunct="1">
              <a:lnSpc>
                <a:spcPct val="100000"/>
              </a:lnSpc>
              <a:spcBef>
                <a:spcPct val="0"/>
              </a:spcBef>
              <a:spcAft>
                <a:spcPct val="0"/>
              </a:spcAft>
              <a:buClrTx/>
              <a:buSzTx/>
              <a:buFontTx/>
              <a:buNone/>
              <a:tabLst/>
              <a:defRPr/>
            </a:pPr>
            <a:fld id="{A25BCB23-05AF-4790-AC04-6992B23CAB3C}" type="slidenum">
              <a:rPr kumimoji="0" lang="en-US" sz="14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39692"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85916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83" descr="RTCA-P356-Logo_t.gif"/>
          <p:cNvPicPr>
            <a:picLocks noChangeAspect="1"/>
          </p:cNvPicPr>
          <p:nvPr/>
        </p:nvPicPr>
        <p:blipFill>
          <a:blip r:embed="rId2" cstate="print"/>
          <a:srcRect/>
          <a:stretch>
            <a:fillRect/>
          </a:stretch>
        </p:blipFill>
        <p:spPr bwMode="auto">
          <a:xfrm>
            <a:off x="838201" y="990602"/>
            <a:ext cx="2659063" cy="860425"/>
          </a:xfrm>
          <a:prstGeom prst="rect">
            <a:avLst/>
          </a:prstGeom>
          <a:noFill/>
          <a:ln w="9525">
            <a:noFill/>
            <a:miter lim="800000"/>
            <a:headEnd/>
            <a:tailEnd/>
          </a:ln>
        </p:spPr>
      </p:pic>
      <p:sp>
        <p:nvSpPr>
          <p:cNvPr id="22567" name="Rectangle 39"/>
          <p:cNvSpPr>
            <a:spLocks noGrp="1" noChangeArrowheads="1"/>
          </p:cNvSpPr>
          <p:nvPr>
            <p:ph type="title"/>
          </p:nvPr>
        </p:nvSpPr>
        <p:spPr>
          <a:xfrm>
            <a:off x="685800" y="2590802"/>
            <a:ext cx="7772400" cy="1470025"/>
          </a:xfrm>
        </p:spPr>
        <p:txBody>
          <a:bodyPr/>
          <a:lstStyle>
            <a:lvl1pPr>
              <a:defRPr baseline="0" smtClean="0">
                <a:solidFill>
                  <a:srgbClr val="000000"/>
                </a:solidFill>
                <a:effectLst/>
              </a:defRPr>
            </a:lvl1pPr>
          </a:lstStyle>
          <a:p>
            <a:r>
              <a:rPr lang="en-US"/>
              <a:t>Click to edit Master title style</a:t>
            </a:r>
            <a:endParaRPr lang="en-US" dirty="0"/>
          </a:p>
        </p:txBody>
      </p:sp>
      <p:sp>
        <p:nvSpPr>
          <p:cNvPr id="22571" name="Rectangle 43"/>
          <p:cNvSpPr>
            <a:spLocks noGrp="1" noChangeArrowheads="1"/>
          </p:cNvSpPr>
          <p:nvPr>
            <p:ph type="body" idx="1"/>
          </p:nvPr>
        </p:nvSpPr>
        <p:spPr>
          <a:xfrm>
            <a:off x="1371600" y="4419600"/>
            <a:ext cx="6400800" cy="1143000"/>
          </a:xfrm>
        </p:spPr>
        <p:txBody>
          <a:bodyPr/>
          <a:lstStyle>
            <a:lvl1pPr marL="0" indent="0" algn="ctr">
              <a:buFont typeface="Wingdings" pitchFamily="2" charset="2"/>
              <a:buNone/>
              <a:defRPr baseline="0" smtClean="0">
                <a:solidFill>
                  <a:srgbClr val="000000"/>
                </a:solidFill>
                <a:effectLst/>
              </a:defRPr>
            </a:lvl1pPr>
          </a:lstStyle>
          <a:p>
            <a:pPr lvl="0"/>
            <a:r>
              <a:rPr lang="en-US"/>
              <a:t>Click to edit Master text styles</a:t>
            </a:r>
          </a:p>
        </p:txBody>
      </p:sp>
      <p:sp>
        <p:nvSpPr>
          <p:cNvPr id="6" name="Rectangle 5"/>
          <p:cNvSpPr/>
          <p:nvPr/>
        </p:nvSpPr>
        <p:spPr>
          <a:xfrm>
            <a:off x="0" y="457200"/>
            <a:ext cx="91440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descr="RTCA_logo_final.jpg"/>
          <p:cNvPicPr>
            <a:picLocks noChangeAspect="1"/>
          </p:cNvPicPr>
          <p:nvPr/>
        </p:nvPicPr>
        <p:blipFill>
          <a:blip r:embed="rId3" cstate="print"/>
          <a:stretch>
            <a:fillRect/>
          </a:stretch>
        </p:blipFill>
        <p:spPr>
          <a:xfrm>
            <a:off x="2667000" y="513788"/>
            <a:ext cx="4093434" cy="1848090"/>
          </a:xfrm>
          <a:prstGeom prst="rect">
            <a:avLst/>
          </a:prstGeom>
        </p:spPr>
      </p:pic>
      <p:sp>
        <p:nvSpPr>
          <p:cNvPr id="8" name="Rectangle 7"/>
          <p:cNvSpPr/>
          <p:nvPr/>
        </p:nvSpPr>
        <p:spPr>
          <a:xfrm>
            <a:off x="685800" y="457200"/>
            <a:ext cx="7772400" cy="2209800"/>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descr="RTCA_logo_final.jpg"/>
          <p:cNvPicPr>
            <a:picLocks noChangeAspect="1"/>
          </p:cNvPicPr>
          <p:nvPr/>
        </p:nvPicPr>
        <p:blipFill>
          <a:blip r:embed="rId3" cstate="print"/>
          <a:stretch>
            <a:fillRect/>
          </a:stretch>
        </p:blipFill>
        <p:spPr>
          <a:xfrm>
            <a:off x="2819400" y="666188"/>
            <a:ext cx="4093434" cy="1848090"/>
          </a:xfrm>
          <a:prstGeom prst="rect">
            <a:avLst/>
          </a:prstGeom>
        </p:spPr>
      </p:pic>
    </p:spTree>
    <p:extLst>
      <p:ext uri="{BB962C8B-B14F-4D97-AF65-F5344CB8AC3E}">
        <p14:creationId xmlns:p14="http://schemas.microsoft.com/office/powerpoint/2010/main" val="35164183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2"/>
          <p:cNvSpPr>
            <a:spLocks noGrp="1" noChangeArrowheads="1"/>
          </p:cNvSpPr>
          <p:nvPr>
            <p:ph type="sldNum" sz="quarter" idx="10"/>
          </p:nvPr>
        </p:nvSpPr>
        <p:spPr>
          <a:xfrm>
            <a:off x="8229600" y="6553200"/>
            <a:ext cx="457200" cy="300038"/>
          </a:xfrm>
          <a:prstGeom prst="rect">
            <a:avLst/>
          </a:prstGeom>
        </p:spPr>
        <p:txBody>
          <a:bodyPr/>
          <a:lstStyle>
            <a:lvl1pPr fontAlgn="auto">
              <a:spcBef>
                <a:spcPts val="0"/>
              </a:spcBef>
              <a:spcAft>
                <a:spcPts val="0"/>
              </a:spcAft>
              <a:defRPr sz="750"/>
            </a:lvl1pPr>
          </a:lstStyle>
          <a:p>
            <a:pPr>
              <a:defRPr/>
            </a:pPr>
            <a:fld id="{BDFE5414-5A15-4A0D-B325-6716E266CBF7}" type="slidenum">
              <a:rPr lang="en-US" smtClean="0"/>
              <a:pPr>
                <a:defRPr/>
              </a:pPr>
              <a:t>‹#›</a:t>
            </a:fld>
            <a:endParaRPr lang="en-US" dirty="0"/>
          </a:p>
        </p:txBody>
      </p:sp>
    </p:spTree>
    <p:extLst>
      <p:ext uri="{BB962C8B-B14F-4D97-AF65-F5344CB8AC3E}">
        <p14:creationId xmlns:p14="http://schemas.microsoft.com/office/powerpoint/2010/main" val="9670248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2"/>
          <p:cNvSpPr>
            <a:spLocks noGrp="1" noChangeArrowheads="1"/>
          </p:cNvSpPr>
          <p:nvPr>
            <p:ph type="sldNum" sz="quarter" idx="10"/>
          </p:nvPr>
        </p:nvSpPr>
        <p:spPr>
          <a:xfrm>
            <a:off x="8229600" y="6553200"/>
            <a:ext cx="457200" cy="300038"/>
          </a:xfrm>
          <a:prstGeom prst="rect">
            <a:avLst/>
          </a:prstGeom>
        </p:spPr>
        <p:txBody>
          <a:bodyPr/>
          <a:lstStyle>
            <a:lvl1pPr fontAlgn="auto">
              <a:spcBef>
                <a:spcPts val="0"/>
              </a:spcBef>
              <a:spcAft>
                <a:spcPts val="0"/>
              </a:spcAft>
              <a:defRPr sz="750"/>
            </a:lvl1pPr>
          </a:lstStyle>
          <a:p>
            <a:pPr>
              <a:defRPr/>
            </a:pPr>
            <a:fld id="{BDFE5414-5A15-4A0D-B325-6716E266CBF7}" type="slidenum">
              <a:rPr lang="en-US" smtClean="0"/>
              <a:pPr>
                <a:defRPr/>
              </a:pPr>
              <a:t>‹#›</a:t>
            </a:fld>
            <a:endParaRPr lang="en-US" dirty="0"/>
          </a:p>
        </p:txBody>
      </p:sp>
    </p:spTree>
    <p:extLst>
      <p:ext uri="{BB962C8B-B14F-4D97-AF65-F5344CB8AC3E}">
        <p14:creationId xmlns:p14="http://schemas.microsoft.com/office/powerpoint/2010/main" val="3719455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a:defRPr/>
            </a:pPr>
            <a:endParaRPr lang="en-US" dirty="0">
              <a:solidFill>
                <a:srgbClr val="003B76"/>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a:defRPr/>
            </a:pPr>
            <a:endParaRPr lang="en-US" dirty="0">
              <a:solidFill>
                <a:srgbClr val="003B76"/>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4DF8E609-DE7A-452D-AC72-51693D1F104A}"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76196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78"/>
          <p:cNvSpPr>
            <a:spLocks noGrp="1" noChangeArrowheads="1"/>
          </p:cNvSpPr>
          <p:nvPr>
            <p:ph type="sldNum" sz="quarter" idx="10"/>
          </p:nvPr>
        </p:nvSpPr>
        <p:spPr>
          <a:ln/>
        </p:spPr>
        <p:txBody>
          <a:bodyPr/>
          <a:lstStyle>
            <a:lvl1pPr>
              <a:defRPr/>
            </a:lvl1pPr>
          </a:lstStyle>
          <a:p>
            <a:pPr>
              <a:defRPr/>
            </a:pPr>
            <a:fld id="{A294EB28-273A-44EC-AB23-CDABE290F72F}" type="slidenum">
              <a:rPr lang="en-US" smtClean="0"/>
              <a:pPr>
                <a:defRPr/>
              </a:pPr>
              <a:t>‹#›</a:t>
            </a:fld>
            <a:endParaRPr lang="en-US" dirty="0"/>
          </a:p>
        </p:txBody>
      </p:sp>
      <p:grpSp>
        <p:nvGrpSpPr>
          <p:cNvPr id="2" name="Group 26"/>
          <p:cNvGrpSpPr>
            <a:grpSpLocks/>
          </p:cNvGrpSpPr>
          <p:nvPr userDrawn="1"/>
        </p:nvGrpSpPr>
        <p:grpSpPr bwMode="auto">
          <a:xfrm>
            <a:off x="739776" y="2791335"/>
            <a:ext cx="7693025" cy="1057275"/>
            <a:chOff x="466" y="2509"/>
            <a:chExt cx="4846" cy="666"/>
          </a:xfrm>
        </p:grpSpPr>
        <p:sp>
          <p:nvSpPr>
            <p:cNvPr id="8" name="Line 5"/>
            <p:cNvSpPr>
              <a:spLocks noChangeShapeType="1"/>
            </p:cNvSpPr>
            <p:nvPr/>
          </p:nvSpPr>
          <p:spPr bwMode="auto">
            <a:xfrm>
              <a:off x="466" y="2509"/>
              <a:ext cx="4846" cy="0"/>
            </a:xfrm>
            <a:prstGeom prst="line">
              <a:avLst/>
            </a:prstGeom>
            <a:noFill/>
            <a:ln w="6350">
              <a:solidFill>
                <a:srgbClr val="FDAA03"/>
              </a:solidFill>
              <a:round/>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Line 6"/>
            <p:cNvSpPr>
              <a:spLocks noChangeShapeType="1"/>
            </p:cNvSpPr>
            <p:nvPr/>
          </p:nvSpPr>
          <p:spPr bwMode="auto">
            <a:xfrm>
              <a:off x="466" y="3175"/>
              <a:ext cx="4846" cy="0"/>
            </a:xfrm>
            <a:prstGeom prst="line">
              <a:avLst/>
            </a:prstGeom>
            <a:noFill/>
            <a:ln w="6350">
              <a:solidFill>
                <a:srgbClr val="FDAA03"/>
              </a:solidFill>
              <a:round/>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0" name="Title 1"/>
          <p:cNvSpPr>
            <a:spLocks noGrp="1"/>
          </p:cNvSpPr>
          <p:nvPr userDrawn="1">
            <p:ph type="title"/>
          </p:nvPr>
        </p:nvSpPr>
        <p:spPr>
          <a:xfrm>
            <a:off x="722313" y="2645197"/>
            <a:ext cx="7772400" cy="1362075"/>
          </a:xfrm>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1827475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a:solidFill>
                  <a:srgbClr val="1D2F68"/>
                </a:solidFill>
              </a:rPr>
              <a:t>Presented to:</a:t>
            </a:r>
          </a:p>
          <a:p>
            <a:pPr fontAlgn="base">
              <a:spcBef>
                <a:spcPct val="50000"/>
              </a:spcBef>
              <a:spcAft>
                <a:spcPct val="0"/>
              </a:spcAft>
            </a:pPr>
            <a:r>
              <a:rPr lang="en-US" sz="1600" dirty="0">
                <a:solidFill>
                  <a:srgbClr val="1D2F68"/>
                </a:solidFill>
              </a:rPr>
              <a:t>By:</a:t>
            </a:r>
          </a:p>
          <a:p>
            <a:pPr fontAlgn="base">
              <a:spcBef>
                <a:spcPct val="50000"/>
              </a:spcBef>
              <a:spcAft>
                <a:spcPct val="0"/>
              </a:spcAft>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dirty="0">
                  <a:solidFill>
                    <a:srgbClr val="FFFFFF"/>
                  </a:solidFill>
                </a:rPr>
                <a:t>Federal Aviation</a:t>
              </a:r>
            </a:p>
            <a:p>
              <a:pPr fontAlgn="base">
                <a:lnSpc>
                  <a:spcPct val="85000"/>
                </a:lnSpc>
                <a:spcBef>
                  <a:spcPct val="0"/>
                </a:spcBef>
                <a:spcAft>
                  <a:spcPct val="0"/>
                </a:spcAft>
              </a:pPr>
              <a:r>
                <a:rPr lang="en-US" b="1" dirty="0">
                  <a:solidFill>
                    <a:srgbClr val="FFFFFF"/>
                  </a:solidFill>
                </a:rPr>
                <a:t>Administration</a:t>
              </a:r>
            </a:p>
          </p:txBody>
        </p:sp>
      </p:grpSp>
    </p:spTree>
    <p:extLst>
      <p:ext uri="{BB962C8B-B14F-4D97-AF65-F5344CB8AC3E}">
        <p14:creationId xmlns:p14="http://schemas.microsoft.com/office/powerpoint/2010/main" val="646066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931787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17751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292755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289125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0262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0000"/>
                </a:solidFill>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900"/>
              </a:spcBef>
              <a:buFontTx/>
              <a:buBlip>
                <a:blip r:embed="rId2"/>
              </a:buBlip>
              <a:defRPr baseline="0">
                <a:solidFill>
                  <a:srgbClr val="000000"/>
                </a:solidFill>
              </a:defRPr>
            </a:lvl1pPr>
            <a:lvl2pPr>
              <a:spcBef>
                <a:spcPts val="675"/>
              </a:spcBef>
              <a:buClr>
                <a:srgbClr val="000000"/>
              </a:buClr>
              <a:buFont typeface="Arial" pitchFamily="34" charset="0"/>
              <a:buChar char="•"/>
              <a:defRPr baseline="0">
                <a:solidFill>
                  <a:srgbClr val="000000"/>
                </a:solidFill>
              </a:defRPr>
            </a:lvl2pPr>
            <a:lvl3pPr>
              <a:spcBef>
                <a:spcPts val="450"/>
              </a:spcBef>
              <a:buClr>
                <a:srgbClr val="000000"/>
              </a:buClr>
              <a:buFont typeface="Arial" pitchFamily="34" charset="0"/>
              <a:buChar char="•"/>
              <a:defRPr baseline="0">
                <a:solidFill>
                  <a:srgbClr val="000000"/>
                </a:solidFill>
              </a:defRPr>
            </a:lvl3pPr>
            <a:lvl4pPr>
              <a:spcBef>
                <a:spcPts val="450"/>
              </a:spcBef>
              <a:buClr>
                <a:srgbClr val="000000"/>
              </a:buClr>
              <a:buFont typeface="Arial" pitchFamily="34" charset="0"/>
              <a:buChar char="•"/>
              <a:defRPr baseline="0">
                <a:solidFill>
                  <a:srgbClr val="000000"/>
                </a:solidFill>
              </a:defRPr>
            </a:lvl4pPr>
            <a:lvl5pPr>
              <a:spcBef>
                <a:spcPts val="225"/>
              </a:spcBef>
              <a:buClr>
                <a:srgbClr val="000000"/>
              </a:buClr>
              <a:buFont typeface="Arial" pitchFamily="34" charset="0"/>
              <a:buChar char="•"/>
              <a:defRPr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2"/>
          <p:cNvSpPr>
            <a:spLocks noGrp="1" noChangeArrowheads="1"/>
          </p:cNvSpPr>
          <p:nvPr>
            <p:ph type="sldNum" sz="quarter" idx="10"/>
          </p:nvPr>
        </p:nvSpPr>
        <p:spPr>
          <a:xfrm>
            <a:off x="8229600" y="6553200"/>
            <a:ext cx="457200" cy="300038"/>
          </a:xfrm>
          <a:prstGeom prst="rect">
            <a:avLst/>
          </a:prstGeom>
        </p:spPr>
        <p:txBody>
          <a:bodyPr/>
          <a:lstStyle>
            <a:lvl1pPr fontAlgn="auto">
              <a:spcBef>
                <a:spcPts val="0"/>
              </a:spcBef>
              <a:spcAft>
                <a:spcPts val="0"/>
              </a:spcAft>
              <a:defRPr sz="750">
                <a:solidFill>
                  <a:srgbClr val="000000"/>
                </a:solidFill>
              </a:defRPr>
            </a:lvl1pPr>
          </a:lstStyle>
          <a:p>
            <a:pPr>
              <a:defRPr/>
            </a:pPr>
            <a:fld id="{615DF4DA-EF2E-4BE5-9142-C36245215450}" type="slidenum">
              <a:rPr lang="en-US" smtClean="0"/>
              <a:pPr>
                <a:defRPr/>
              </a:pPr>
              <a:t>‹#›</a:t>
            </a:fld>
            <a:endParaRPr lang="en-US" dirty="0"/>
          </a:p>
        </p:txBody>
      </p:sp>
    </p:spTree>
    <p:extLst>
      <p:ext uri="{BB962C8B-B14F-4D97-AF65-F5344CB8AC3E}">
        <p14:creationId xmlns:p14="http://schemas.microsoft.com/office/powerpoint/2010/main" val="35328162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solidFill>
                  <a:srgbClr val="000000"/>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2"/>
          <p:cNvSpPr>
            <a:spLocks noGrp="1" noChangeArrowheads="1"/>
          </p:cNvSpPr>
          <p:nvPr>
            <p:ph type="sldNum" sz="quarter" idx="10"/>
          </p:nvPr>
        </p:nvSpPr>
        <p:spPr>
          <a:xfrm>
            <a:off x="8229600" y="6553200"/>
            <a:ext cx="457200" cy="300038"/>
          </a:xfrm>
          <a:prstGeom prst="rect">
            <a:avLst/>
          </a:prstGeom>
        </p:spPr>
        <p:txBody>
          <a:bodyPr/>
          <a:lstStyle>
            <a:lvl1pPr fontAlgn="auto">
              <a:spcBef>
                <a:spcPts val="0"/>
              </a:spcBef>
              <a:spcAft>
                <a:spcPts val="0"/>
              </a:spcAft>
              <a:defRPr sz="750"/>
            </a:lvl1pPr>
          </a:lstStyle>
          <a:p>
            <a:pPr>
              <a:defRPr/>
            </a:pPr>
            <a:fld id="{BDFE5414-5A15-4A0D-B325-6716E266CBF7}" type="slidenum">
              <a:rPr lang="en-US" smtClean="0"/>
              <a:pPr>
                <a:defRPr/>
              </a:pPr>
              <a:t>‹#›</a:t>
            </a:fld>
            <a:endParaRPr lang="en-US" dirty="0"/>
          </a:p>
        </p:txBody>
      </p:sp>
    </p:spTree>
    <p:extLst>
      <p:ext uri="{BB962C8B-B14F-4D97-AF65-F5344CB8AC3E}">
        <p14:creationId xmlns:p14="http://schemas.microsoft.com/office/powerpoint/2010/main" val="12596876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effectLs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30725"/>
          </a:xfrm>
        </p:spPr>
        <p:txBody>
          <a:bodyPr/>
          <a:lstStyle>
            <a:lvl1pPr>
              <a:buClr>
                <a:srgbClr val="000000"/>
              </a:buClr>
              <a:buFontTx/>
              <a:buBlip>
                <a:blip r:embed="rId2"/>
              </a:buBlip>
              <a:defRPr sz="1800">
                <a:solidFill>
                  <a:srgbClr val="000000"/>
                </a:solidFill>
              </a:defRPr>
            </a:lvl1pPr>
            <a:lvl2pPr>
              <a:buClr>
                <a:srgbClr val="000000"/>
              </a:buClr>
              <a:buFont typeface="Arial" pitchFamily="34" charset="0"/>
              <a:buChar char="•"/>
              <a:defRPr sz="1500">
                <a:solidFill>
                  <a:srgbClr val="000000"/>
                </a:solidFill>
              </a:defRPr>
            </a:lvl2pPr>
            <a:lvl3pPr>
              <a:buClr>
                <a:srgbClr val="000000"/>
              </a:buClr>
              <a:buFont typeface="Arial" pitchFamily="34" charset="0"/>
              <a:buChar char="•"/>
              <a:defRPr sz="1350">
                <a:solidFill>
                  <a:srgbClr val="000000"/>
                </a:solidFill>
              </a:defRPr>
            </a:lvl3pPr>
            <a:lvl4pPr>
              <a:buClr>
                <a:srgbClr val="000000"/>
              </a:buClr>
              <a:buFont typeface="Arial" pitchFamily="34" charset="0"/>
              <a:buChar char="•"/>
              <a:defRPr sz="1200">
                <a:solidFill>
                  <a:srgbClr val="000000"/>
                </a:solidFill>
              </a:defRPr>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2"/>
            <a:ext cx="4038600" cy="4530725"/>
          </a:xfrm>
        </p:spPr>
        <p:txBody>
          <a:bodyPr/>
          <a:lstStyle>
            <a:lvl1pPr>
              <a:buClr>
                <a:srgbClr val="000000"/>
              </a:buClr>
              <a:buFontTx/>
              <a:buBlip>
                <a:blip r:embed="rId2"/>
              </a:buBlip>
              <a:defRPr sz="1800">
                <a:solidFill>
                  <a:srgbClr val="000000"/>
                </a:solidFill>
              </a:defRPr>
            </a:lvl1pPr>
            <a:lvl2pPr>
              <a:buClr>
                <a:srgbClr val="000000"/>
              </a:buClr>
              <a:buFont typeface="Arial" pitchFamily="34" charset="0"/>
              <a:buChar char="•"/>
              <a:defRPr sz="1500">
                <a:solidFill>
                  <a:srgbClr val="000000"/>
                </a:solidFill>
              </a:defRPr>
            </a:lvl2pPr>
            <a:lvl3pPr>
              <a:buClr>
                <a:srgbClr val="000000"/>
              </a:buClr>
              <a:buFont typeface="Arial" pitchFamily="34" charset="0"/>
              <a:buChar char="•"/>
              <a:defRPr sz="1350">
                <a:solidFill>
                  <a:srgbClr val="000000"/>
                </a:solidFill>
              </a:defRPr>
            </a:lvl3pPr>
            <a:lvl4pPr>
              <a:buClr>
                <a:srgbClr val="000000"/>
              </a:buClr>
              <a:buFont typeface="Arial" pitchFamily="34" charset="0"/>
              <a:buChar char="•"/>
              <a:defRPr sz="1200">
                <a:solidFill>
                  <a:srgbClr val="000000"/>
                </a:solidFill>
              </a:defRPr>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42"/>
          <p:cNvSpPr>
            <a:spLocks noGrp="1" noChangeArrowheads="1"/>
          </p:cNvSpPr>
          <p:nvPr>
            <p:ph type="sldNum" sz="quarter" idx="10"/>
          </p:nvPr>
        </p:nvSpPr>
        <p:spPr>
          <a:xfrm>
            <a:off x="8229600" y="6553200"/>
            <a:ext cx="457200" cy="300038"/>
          </a:xfrm>
          <a:prstGeom prst="rect">
            <a:avLst/>
          </a:prstGeom>
        </p:spPr>
        <p:txBody>
          <a:bodyPr/>
          <a:lstStyle>
            <a:lvl1pPr fontAlgn="auto">
              <a:spcBef>
                <a:spcPts val="0"/>
              </a:spcBef>
              <a:spcAft>
                <a:spcPts val="0"/>
              </a:spcAft>
              <a:defRPr sz="750"/>
            </a:lvl1pPr>
          </a:lstStyle>
          <a:p>
            <a:pPr>
              <a:defRPr/>
            </a:pPr>
            <a:fld id="{B88EBC4D-563B-4DA8-89C6-65409761E5BA}" type="slidenum">
              <a:rPr lang="en-US" smtClean="0"/>
              <a:pPr>
                <a:defRPr/>
              </a:pPr>
              <a:t>‹#›</a:t>
            </a:fld>
            <a:endParaRPr lang="en-US" dirty="0"/>
          </a:p>
        </p:txBody>
      </p:sp>
    </p:spTree>
    <p:extLst>
      <p:ext uri="{BB962C8B-B14F-4D97-AF65-F5344CB8AC3E}">
        <p14:creationId xmlns:p14="http://schemas.microsoft.com/office/powerpoint/2010/main" val="42234589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42"/>
          <p:cNvSpPr>
            <a:spLocks noGrp="1" noChangeArrowheads="1"/>
          </p:cNvSpPr>
          <p:nvPr>
            <p:ph type="sldNum" sz="quarter" idx="10"/>
          </p:nvPr>
        </p:nvSpPr>
        <p:spPr>
          <a:xfrm>
            <a:off x="8229600" y="6553200"/>
            <a:ext cx="457200" cy="300038"/>
          </a:xfrm>
          <a:prstGeom prst="rect">
            <a:avLst/>
          </a:prstGeom>
        </p:spPr>
        <p:txBody>
          <a:bodyPr/>
          <a:lstStyle>
            <a:lvl1pPr fontAlgn="auto">
              <a:spcBef>
                <a:spcPts val="0"/>
              </a:spcBef>
              <a:spcAft>
                <a:spcPts val="0"/>
              </a:spcAft>
              <a:defRPr sz="750"/>
            </a:lvl1pPr>
          </a:lstStyle>
          <a:p>
            <a:pPr>
              <a:defRPr/>
            </a:pPr>
            <a:fld id="{BDFE5414-5A15-4A0D-B325-6716E266CBF7}" type="slidenum">
              <a:rPr lang="en-US" smtClean="0"/>
              <a:pPr>
                <a:defRPr/>
              </a:pPr>
              <a:t>‹#›</a:t>
            </a:fld>
            <a:endParaRPr lang="en-US" dirty="0"/>
          </a:p>
        </p:txBody>
      </p:sp>
    </p:spTree>
    <p:extLst>
      <p:ext uri="{BB962C8B-B14F-4D97-AF65-F5344CB8AC3E}">
        <p14:creationId xmlns:p14="http://schemas.microsoft.com/office/powerpoint/2010/main" val="19728518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42"/>
          <p:cNvSpPr>
            <a:spLocks noGrp="1" noChangeArrowheads="1"/>
          </p:cNvSpPr>
          <p:nvPr>
            <p:ph type="sldNum" sz="quarter" idx="10"/>
          </p:nvPr>
        </p:nvSpPr>
        <p:spPr>
          <a:xfrm>
            <a:off x="8229600" y="6553200"/>
            <a:ext cx="457200" cy="300038"/>
          </a:xfrm>
          <a:prstGeom prst="rect">
            <a:avLst/>
          </a:prstGeom>
        </p:spPr>
        <p:txBody>
          <a:bodyPr/>
          <a:lstStyle>
            <a:lvl1pPr fontAlgn="auto">
              <a:spcBef>
                <a:spcPts val="0"/>
              </a:spcBef>
              <a:spcAft>
                <a:spcPts val="0"/>
              </a:spcAft>
              <a:defRPr sz="750"/>
            </a:lvl1pPr>
          </a:lstStyle>
          <a:p>
            <a:pPr>
              <a:defRPr/>
            </a:pPr>
            <a:fld id="{6F59C1E2-A49A-450B-8A6D-C07F702CDAC1}" type="slidenum">
              <a:rPr lang="en-US" smtClean="0"/>
              <a:pPr>
                <a:defRPr/>
              </a:pPr>
              <a:t>‹#›</a:t>
            </a:fld>
            <a:endParaRPr lang="en-US" dirty="0"/>
          </a:p>
        </p:txBody>
      </p:sp>
    </p:spTree>
    <p:extLst>
      <p:ext uri="{BB962C8B-B14F-4D97-AF65-F5344CB8AC3E}">
        <p14:creationId xmlns:p14="http://schemas.microsoft.com/office/powerpoint/2010/main" val="12703403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2"/>
          <p:cNvSpPr>
            <a:spLocks noGrp="1" noChangeArrowheads="1"/>
          </p:cNvSpPr>
          <p:nvPr>
            <p:ph type="sldNum" sz="quarter" idx="10"/>
          </p:nvPr>
        </p:nvSpPr>
        <p:spPr>
          <a:xfrm>
            <a:off x="8229600" y="6553200"/>
            <a:ext cx="457200" cy="300038"/>
          </a:xfrm>
          <a:prstGeom prst="rect">
            <a:avLst/>
          </a:prstGeom>
        </p:spPr>
        <p:txBody>
          <a:bodyPr/>
          <a:lstStyle>
            <a:lvl1pPr fontAlgn="auto">
              <a:spcBef>
                <a:spcPts val="0"/>
              </a:spcBef>
              <a:spcAft>
                <a:spcPts val="0"/>
              </a:spcAft>
              <a:defRPr sz="750"/>
            </a:lvl1pPr>
          </a:lstStyle>
          <a:p>
            <a:pPr>
              <a:defRPr/>
            </a:pPr>
            <a:fld id="{31696795-0F94-466F-A0DF-E3802F1DA9A6}" type="slidenum">
              <a:rPr lang="en-US" smtClean="0"/>
              <a:pPr>
                <a:defRPr/>
              </a:pPr>
              <a:t>‹#›</a:t>
            </a:fld>
            <a:endParaRPr lang="en-US" dirty="0"/>
          </a:p>
        </p:txBody>
      </p:sp>
    </p:spTree>
    <p:extLst>
      <p:ext uri="{BB962C8B-B14F-4D97-AF65-F5344CB8AC3E}">
        <p14:creationId xmlns:p14="http://schemas.microsoft.com/office/powerpoint/2010/main" val="29365701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Rectangle 42"/>
          <p:cNvSpPr>
            <a:spLocks noGrp="1" noChangeArrowheads="1"/>
          </p:cNvSpPr>
          <p:nvPr>
            <p:ph type="sldNum" sz="quarter" idx="10"/>
          </p:nvPr>
        </p:nvSpPr>
        <p:spPr>
          <a:xfrm>
            <a:off x="8229600" y="6553200"/>
            <a:ext cx="457200" cy="300038"/>
          </a:xfrm>
          <a:prstGeom prst="rect">
            <a:avLst/>
          </a:prstGeom>
        </p:spPr>
        <p:txBody>
          <a:bodyPr/>
          <a:lstStyle>
            <a:lvl1pPr fontAlgn="auto">
              <a:spcBef>
                <a:spcPts val="0"/>
              </a:spcBef>
              <a:spcAft>
                <a:spcPts val="0"/>
              </a:spcAft>
              <a:defRPr sz="750"/>
            </a:lvl1pPr>
          </a:lstStyle>
          <a:p>
            <a:pPr>
              <a:defRPr/>
            </a:pPr>
            <a:fld id="{BDFE5414-5A15-4A0D-B325-6716E266CBF7}" type="slidenum">
              <a:rPr lang="en-US" smtClean="0"/>
              <a:pPr>
                <a:defRPr/>
              </a:pPr>
              <a:t>‹#›</a:t>
            </a:fld>
            <a:endParaRPr lang="en-US" dirty="0"/>
          </a:p>
        </p:txBody>
      </p:sp>
    </p:spTree>
    <p:extLst>
      <p:ext uri="{BB962C8B-B14F-4D97-AF65-F5344CB8AC3E}">
        <p14:creationId xmlns:p14="http://schemas.microsoft.com/office/powerpoint/2010/main" val="28465079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Rectangle 42"/>
          <p:cNvSpPr>
            <a:spLocks noGrp="1" noChangeArrowheads="1"/>
          </p:cNvSpPr>
          <p:nvPr>
            <p:ph type="sldNum" sz="quarter" idx="10"/>
          </p:nvPr>
        </p:nvSpPr>
        <p:spPr>
          <a:xfrm>
            <a:off x="8229600" y="6553200"/>
            <a:ext cx="457200" cy="300038"/>
          </a:xfrm>
          <a:prstGeom prst="rect">
            <a:avLst/>
          </a:prstGeom>
        </p:spPr>
        <p:txBody>
          <a:bodyPr/>
          <a:lstStyle>
            <a:lvl1pPr fontAlgn="auto">
              <a:spcBef>
                <a:spcPts val="0"/>
              </a:spcBef>
              <a:spcAft>
                <a:spcPts val="0"/>
              </a:spcAft>
              <a:defRPr sz="750"/>
            </a:lvl1pPr>
          </a:lstStyle>
          <a:p>
            <a:pPr>
              <a:defRPr/>
            </a:pPr>
            <a:fld id="{BDFE5414-5A15-4A0D-B325-6716E266CBF7}" type="slidenum">
              <a:rPr lang="en-US" smtClean="0"/>
              <a:pPr>
                <a:defRPr/>
              </a:pPr>
              <a:t>‹#›</a:t>
            </a:fld>
            <a:endParaRPr lang="en-US" dirty="0"/>
          </a:p>
        </p:txBody>
      </p:sp>
    </p:spTree>
    <p:extLst>
      <p:ext uri="{BB962C8B-B14F-4D97-AF65-F5344CB8AC3E}">
        <p14:creationId xmlns:p14="http://schemas.microsoft.com/office/powerpoint/2010/main" val="15539181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67" name="Rectangle 39"/>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endParaRPr lang="en-US" dirty="0"/>
          </a:p>
        </p:txBody>
      </p:sp>
      <p:sp>
        <p:nvSpPr>
          <p:cNvPr id="1028" name="Rectangle 43"/>
          <p:cNvSpPr>
            <a:spLocks noGrp="1" noChangeArrowheads="1"/>
          </p:cNvSpPr>
          <p:nvPr>
            <p:ph type="body" idx="1"/>
          </p:nvPr>
        </p:nvSpPr>
        <p:spPr bwMode="auto">
          <a:xfrm>
            <a:off x="457200" y="1600200"/>
            <a:ext cx="8229600" cy="4532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1"/>
          <p:cNvSpPr txBox="1">
            <a:spLocks noChangeArrowheads="1"/>
          </p:cNvSpPr>
          <p:nvPr/>
        </p:nvSpPr>
        <p:spPr>
          <a:xfrm>
            <a:off x="3429000" y="6354763"/>
            <a:ext cx="5181600" cy="457200"/>
          </a:xfrm>
          <a:prstGeom prst="rect">
            <a:avLst/>
          </a:prstGeom>
          <a:ln/>
        </p:spPr>
        <p:txBody>
          <a:bodyPr anchor="ctr"/>
          <a:lstStyle>
            <a:lvl1pPr algn="r">
              <a:defRPr sz="1400" i="1" baseline="0">
                <a:solidFill>
                  <a:schemeClr val="tx2"/>
                </a:solidFill>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en-US" sz="1050" b="0" i="1"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42"/>
          <p:cNvSpPr>
            <a:spLocks noGrp="1" noChangeArrowheads="1"/>
          </p:cNvSpPr>
          <p:nvPr>
            <p:ph type="sldNum" sz="quarter" idx="4"/>
          </p:nvPr>
        </p:nvSpPr>
        <p:spPr>
          <a:xfrm>
            <a:off x="8229600" y="6553200"/>
            <a:ext cx="457200" cy="300038"/>
          </a:xfrm>
          <a:prstGeom prst="rect">
            <a:avLst/>
          </a:prstGeom>
        </p:spPr>
        <p:txBody>
          <a:bodyPr/>
          <a:lstStyle>
            <a:lvl1pPr fontAlgn="auto">
              <a:spcBef>
                <a:spcPts val="0"/>
              </a:spcBef>
              <a:spcAft>
                <a:spcPts val="0"/>
              </a:spcAft>
              <a:defRPr sz="750">
                <a:solidFill>
                  <a:srgbClr val="000000"/>
                </a:solidFill>
              </a:defRPr>
            </a:lvl1pPr>
          </a:lstStyle>
          <a:p>
            <a:pPr>
              <a:defRPr/>
            </a:pPr>
            <a:fld id="{BDFE5414-5A15-4A0D-B325-6716E266CBF7}" type="slidenum">
              <a:rPr lang="en-US" smtClean="0"/>
              <a:pPr>
                <a:defRPr/>
              </a:pPr>
              <a:t>‹#›</a:t>
            </a:fld>
            <a:endParaRPr lang="en-US" dirty="0"/>
          </a:p>
        </p:txBody>
      </p:sp>
      <p:pic>
        <p:nvPicPr>
          <p:cNvPr id="9" name="Picture 8" descr="RTCA Logo dots only.png"/>
          <p:cNvPicPr>
            <a:picLocks noChangeAspect="1"/>
          </p:cNvPicPr>
          <p:nvPr/>
        </p:nvPicPr>
        <p:blipFill>
          <a:blip r:embed="rId15" cstate="print"/>
          <a:stretch>
            <a:fillRect/>
          </a:stretch>
        </p:blipFill>
        <p:spPr>
          <a:xfrm>
            <a:off x="0" y="0"/>
            <a:ext cx="507604" cy="507604"/>
          </a:xfrm>
          <a:prstGeom prst="rect">
            <a:avLst/>
          </a:prstGeom>
        </p:spPr>
      </p:pic>
    </p:spTree>
    <p:extLst>
      <p:ext uri="{BB962C8B-B14F-4D97-AF65-F5344CB8AC3E}">
        <p14:creationId xmlns:p14="http://schemas.microsoft.com/office/powerpoint/2010/main" val="637544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hdr="0" ftr="0" dt="0"/>
  <p:txStyles>
    <p:titleStyle>
      <a:lvl1pPr algn="ctr" rtl="0" eaLnBrk="1" fontAlgn="base" hangingPunct="1">
        <a:spcBef>
          <a:spcPct val="0"/>
        </a:spcBef>
        <a:spcAft>
          <a:spcPct val="0"/>
        </a:spcAft>
        <a:defRPr sz="2700">
          <a:solidFill>
            <a:srgbClr val="000000"/>
          </a:solidFill>
          <a:effectLst/>
          <a:latin typeface="+mj-lt"/>
          <a:ea typeface="+mj-ea"/>
          <a:cs typeface="+mj-cs"/>
        </a:defRPr>
      </a:lvl1pPr>
      <a:lvl2pPr algn="ctr" rtl="0" eaLnBrk="1" fontAlgn="base" hangingPunct="1">
        <a:spcBef>
          <a:spcPct val="0"/>
        </a:spcBef>
        <a:spcAft>
          <a:spcPct val="0"/>
        </a:spcAft>
        <a:defRPr sz="2700">
          <a:solidFill>
            <a:srgbClr val="002C59"/>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2700">
          <a:solidFill>
            <a:srgbClr val="002C59"/>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2700">
          <a:solidFill>
            <a:srgbClr val="002C59"/>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2700">
          <a:solidFill>
            <a:srgbClr val="002C59"/>
          </a:solidFill>
          <a:effectLst>
            <a:outerShdw blurRad="38100" dist="38100" dir="2700000" algn="tl">
              <a:srgbClr val="000000"/>
            </a:outerShdw>
          </a:effectLst>
          <a:latin typeface="Arial" charset="0"/>
        </a:defRPr>
      </a:lvl5pPr>
      <a:lvl6pPr marL="342900" algn="ctr" rtl="0" eaLnBrk="1" fontAlgn="base" hangingPunct="1">
        <a:spcBef>
          <a:spcPct val="0"/>
        </a:spcBef>
        <a:spcAft>
          <a:spcPct val="0"/>
        </a:spcAft>
        <a:defRPr sz="3300">
          <a:solidFill>
            <a:schemeClr val="tx2"/>
          </a:solidFill>
          <a:effectLst>
            <a:outerShdw blurRad="38100" dist="38100" dir="2700000" algn="tl">
              <a:srgbClr val="000000"/>
            </a:outerShdw>
          </a:effectLst>
          <a:latin typeface="Arial" charset="0"/>
        </a:defRPr>
      </a:lvl6pPr>
      <a:lvl7pPr marL="685800" algn="ctr" rtl="0" eaLnBrk="1" fontAlgn="base" hangingPunct="1">
        <a:spcBef>
          <a:spcPct val="0"/>
        </a:spcBef>
        <a:spcAft>
          <a:spcPct val="0"/>
        </a:spcAft>
        <a:defRPr sz="3300">
          <a:solidFill>
            <a:schemeClr val="tx2"/>
          </a:solidFill>
          <a:effectLst>
            <a:outerShdw blurRad="38100" dist="38100" dir="2700000" algn="tl">
              <a:srgbClr val="000000"/>
            </a:outerShdw>
          </a:effectLst>
          <a:latin typeface="Arial" charset="0"/>
        </a:defRPr>
      </a:lvl7pPr>
      <a:lvl8pPr marL="1028700" algn="ctr" rtl="0" eaLnBrk="1" fontAlgn="base" hangingPunct="1">
        <a:spcBef>
          <a:spcPct val="0"/>
        </a:spcBef>
        <a:spcAft>
          <a:spcPct val="0"/>
        </a:spcAft>
        <a:defRPr sz="3300">
          <a:solidFill>
            <a:schemeClr val="tx2"/>
          </a:solidFill>
          <a:effectLst>
            <a:outerShdw blurRad="38100" dist="38100" dir="2700000" algn="tl">
              <a:srgbClr val="000000"/>
            </a:outerShdw>
          </a:effectLst>
          <a:latin typeface="Arial" charset="0"/>
        </a:defRPr>
      </a:lvl8pPr>
      <a:lvl9pPr marL="1371600" algn="ctr" rtl="0" eaLnBrk="1" fontAlgn="base" hangingPunct="1">
        <a:spcBef>
          <a:spcPct val="0"/>
        </a:spcBef>
        <a:spcAft>
          <a:spcPct val="0"/>
        </a:spcAft>
        <a:defRPr sz="3300">
          <a:solidFill>
            <a:schemeClr val="tx2"/>
          </a:solidFill>
          <a:effectLst>
            <a:outerShdw blurRad="38100" dist="38100" dir="2700000" algn="tl">
              <a:srgbClr val="000000"/>
            </a:outerShdw>
          </a:effectLst>
          <a:latin typeface="Arial" charset="0"/>
        </a:defRPr>
      </a:lvl9pPr>
    </p:titleStyle>
    <p:bodyStyle>
      <a:lvl1pPr marL="257175" indent="-257175" algn="l" rtl="0" eaLnBrk="1" fontAlgn="base" hangingPunct="1">
        <a:spcBef>
          <a:spcPts val="900"/>
        </a:spcBef>
        <a:spcAft>
          <a:spcPct val="0"/>
        </a:spcAft>
        <a:buClr>
          <a:srgbClr val="000000"/>
        </a:buClr>
        <a:buSzPct val="60000"/>
        <a:buFontTx/>
        <a:buBlip>
          <a:blip r:embed="rId16"/>
        </a:buBlip>
        <a:defRPr sz="2100">
          <a:solidFill>
            <a:srgbClr val="000000"/>
          </a:solidFill>
          <a:latin typeface="+mn-lt"/>
          <a:ea typeface="+mn-ea"/>
          <a:cs typeface="+mn-cs"/>
        </a:defRPr>
      </a:lvl1pPr>
      <a:lvl2pPr marL="557213" indent="-214313" algn="l" rtl="0" eaLnBrk="1" fontAlgn="base" hangingPunct="1">
        <a:spcBef>
          <a:spcPts val="675"/>
        </a:spcBef>
        <a:spcAft>
          <a:spcPct val="0"/>
        </a:spcAft>
        <a:buClr>
          <a:srgbClr val="000000"/>
        </a:buClr>
        <a:buFont typeface="Arial" pitchFamily="34" charset="0"/>
        <a:buChar char="•"/>
        <a:defRPr sz="1800">
          <a:solidFill>
            <a:srgbClr val="000000"/>
          </a:solidFill>
          <a:latin typeface="+mn-lt"/>
        </a:defRPr>
      </a:lvl2pPr>
      <a:lvl3pPr marL="857250" indent="-171450" algn="l" rtl="0" eaLnBrk="1" fontAlgn="base" hangingPunct="1">
        <a:spcBef>
          <a:spcPts val="450"/>
        </a:spcBef>
        <a:spcAft>
          <a:spcPct val="0"/>
        </a:spcAft>
        <a:buClr>
          <a:srgbClr val="000000"/>
        </a:buClr>
        <a:buSzPct val="60000"/>
        <a:buFont typeface="Arial" pitchFamily="34" charset="0"/>
        <a:buChar char="•"/>
        <a:defRPr sz="1650">
          <a:solidFill>
            <a:srgbClr val="000000"/>
          </a:solidFill>
          <a:latin typeface="+mn-lt"/>
        </a:defRPr>
      </a:lvl3pPr>
      <a:lvl4pPr marL="1200150" indent="-171450" algn="l" rtl="0" eaLnBrk="1" fontAlgn="base" hangingPunct="1">
        <a:spcBef>
          <a:spcPts val="450"/>
        </a:spcBef>
        <a:spcAft>
          <a:spcPct val="0"/>
        </a:spcAft>
        <a:buClr>
          <a:srgbClr val="000000"/>
        </a:buClr>
        <a:buFont typeface="Arial" pitchFamily="34" charset="0"/>
        <a:buChar char="•"/>
        <a:defRPr sz="1500">
          <a:solidFill>
            <a:srgbClr val="000000"/>
          </a:solidFill>
          <a:latin typeface="+mn-lt"/>
        </a:defRPr>
      </a:lvl4pPr>
      <a:lvl5pPr marL="1543050" indent="-171450" algn="l" rtl="0" eaLnBrk="1" fontAlgn="base" hangingPunct="1">
        <a:spcBef>
          <a:spcPts val="225"/>
        </a:spcBef>
        <a:spcAft>
          <a:spcPct val="0"/>
        </a:spcAft>
        <a:buClr>
          <a:srgbClr val="000000"/>
        </a:buClr>
        <a:buSzPct val="60000"/>
        <a:buFont typeface="Arial" pitchFamily="34" charset="0"/>
        <a:buChar char="•"/>
        <a:defRPr>
          <a:solidFill>
            <a:srgbClr val="000000"/>
          </a:solidFill>
          <a:latin typeface="+mn-lt"/>
        </a:defRPr>
      </a:lvl5pPr>
      <a:lvl6pPr marL="1885950" indent="-171450" algn="l" rtl="0" eaLnBrk="1" fontAlgn="base" hangingPunct="1">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6pPr>
      <a:lvl7pPr marL="2228850" indent="-171450" algn="l" rtl="0" eaLnBrk="1" fontAlgn="base" hangingPunct="1">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7pPr>
      <a:lvl8pPr marL="2571750" indent="-171450" algn="l" rtl="0" eaLnBrk="1" fontAlgn="base" hangingPunct="1">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8pPr>
      <a:lvl9pPr marL="2914650" indent="-171450" algn="l" rtl="0" eaLnBrk="1" fontAlgn="base" hangingPunct="1">
        <a:spcBef>
          <a:spcPct val="20000"/>
        </a:spcBef>
        <a:spcAft>
          <a:spcPct val="0"/>
        </a:spcAft>
        <a:buClr>
          <a:schemeClr val="folHlink"/>
        </a:buClr>
        <a:buSzPct val="60000"/>
        <a:buFont typeface="Wingdings" pitchFamily="2" charset="2"/>
        <a:buChar char="n"/>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3101938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028951"/>
            <a:ext cx="6115050" cy="1102519"/>
          </a:xfrm>
        </p:spPr>
        <p:txBody>
          <a:bodyPr/>
          <a:lstStyle/>
          <a:p>
            <a:r>
              <a:rPr lang="en-US" dirty="0"/>
              <a:t>DACSC TG3 (UAS Funding) </a:t>
            </a:r>
            <a:br>
              <a:rPr lang="en-US" dirty="0"/>
            </a:br>
            <a:r>
              <a:rPr lang="en-US" dirty="0"/>
              <a:t>Recommendations for the Near Term </a:t>
            </a:r>
          </a:p>
        </p:txBody>
      </p:sp>
      <p:graphicFrame>
        <p:nvGraphicFramePr>
          <p:cNvPr id="4" name="Table 3"/>
          <p:cNvGraphicFramePr>
            <a:graphicFrameLocks noGrp="1"/>
          </p:cNvGraphicFramePr>
          <p:nvPr>
            <p:extLst>
              <p:ext uri="{D42A27DB-BD31-4B8C-83A1-F6EECF244321}">
                <p14:modId xmlns:p14="http://schemas.microsoft.com/office/powerpoint/2010/main" val="356160172"/>
              </p:ext>
            </p:extLst>
          </p:nvPr>
        </p:nvGraphicFramePr>
        <p:xfrm>
          <a:off x="3657600" y="4857750"/>
          <a:ext cx="4000500" cy="391478"/>
        </p:xfrm>
        <a:graphic>
          <a:graphicData uri="http://schemas.openxmlformats.org/drawingml/2006/table">
            <a:tbl>
              <a:tblPr/>
              <a:tblGrid>
                <a:gridCol w="1657350">
                  <a:extLst>
                    <a:ext uri="{9D8B030D-6E8A-4147-A177-3AD203B41FA5}">
                      <a16:colId xmlns:a16="http://schemas.microsoft.com/office/drawing/2014/main" val="3733486719"/>
                    </a:ext>
                  </a:extLst>
                </a:gridCol>
                <a:gridCol w="2343150">
                  <a:extLst>
                    <a:ext uri="{9D8B030D-6E8A-4147-A177-3AD203B41FA5}">
                      <a16:colId xmlns:a16="http://schemas.microsoft.com/office/drawing/2014/main" val="1489500867"/>
                    </a:ext>
                  </a:extLst>
                </a:gridCol>
              </a:tblGrid>
              <a:tr h="258604">
                <a:tc>
                  <a:txBody>
                    <a:bodyPr/>
                    <a:lstStyle/>
                    <a:p>
                      <a:pPr algn="l" fontAlgn="b"/>
                      <a:endParaRPr lang="en-US" sz="800" b="0" i="0" u="none" strike="noStrike" dirty="0">
                        <a:solidFill>
                          <a:srgbClr val="000000"/>
                        </a:solidFill>
                        <a:effectLst/>
                        <a:latin typeface="+mn-lt"/>
                      </a:endParaRPr>
                    </a:p>
                  </a:txBody>
                  <a:tcPr marL="7144" marR="7144" marT="714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mn-lt"/>
                      </a:endParaRPr>
                    </a:p>
                  </a:txBody>
                  <a:tcPr marL="7144" marR="7144" marT="7144" marB="0" anchor="b">
                    <a:lnL>
                      <a:noFill/>
                    </a:lnL>
                    <a:lnR>
                      <a:noFill/>
                    </a:lnR>
                    <a:lnT>
                      <a:noFill/>
                    </a:lnT>
                    <a:lnB>
                      <a:noFill/>
                    </a:lnB>
                  </a:tcPr>
                </a:tc>
                <a:extLst>
                  <a:ext uri="{0D108BD9-81ED-4DB2-BD59-A6C34878D82A}">
                    <a16:rowId xmlns:a16="http://schemas.microsoft.com/office/drawing/2014/main" val="3626777328"/>
                  </a:ext>
                </a:extLst>
              </a:tr>
              <a:tr h="132874">
                <a:tc>
                  <a:txBody>
                    <a:bodyPr/>
                    <a:lstStyle/>
                    <a:p>
                      <a:pPr algn="l" fontAlgn="b"/>
                      <a:endParaRPr lang="en-US" sz="800" b="0" i="0" u="none" strike="noStrike" dirty="0">
                        <a:solidFill>
                          <a:srgbClr val="000000"/>
                        </a:solidFill>
                        <a:effectLst/>
                        <a:latin typeface="+mn-lt"/>
                      </a:endParaRPr>
                    </a:p>
                  </a:txBody>
                  <a:tcPr marL="7144" marR="7144" marT="714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mn-lt"/>
                      </a:endParaRPr>
                    </a:p>
                  </a:txBody>
                  <a:tcPr marL="7144" marR="7144" marT="7144" marB="0" anchor="b">
                    <a:lnL>
                      <a:noFill/>
                    </a:lnL>
                    <a:lnR>
                      <a:noFill/>
                    </a:lnR>
                    <a:lnT>
                      <a:noFill/>
                    </a:lnT>
                    <a:lnB>
                      <a:noFill/>
                    </a:lnB>
                  </a:tcPr>
                </a:tc>
                <a:extLst>
                  <a:ext uri="{0D108BD9-81ED-4DB2-BD59-A6C34878D82A}">
                    <a16:rowId xmlns:a16="http://schemas.microsoft.com/office/drawing/2014/main" val="1901202535"/>
                  </a:ext>
                </a:extLst>
              </a:tr>
            </a:tbl>
          </a:graphicData>
        </a:graphic>
      </p:graphicFrame>
    </p:spTree>
    <p:extLst>
      <p:ext uri="{BB962C8B-B14F-4D97-AF65-F5344CB8AC3E}">
        <p14:creationId xmlns:p14="http://schemas.microsoft.com/office/powerpoint/2010/main" val="214223966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Policies and Standards</a:t>
            </a:r>
          </a:p>
        </p:txBody>
      </p:sp>
      <p:sp>
        <p:nvSpPr>
          <p:cNvPr id="3" name="Text Placeholder 2"/>
          <p:cNvSpPr>
            <a:spLocks noGrp="1"/>
          </p:cNvSpPr>
          <p:nvPr>
            <p:ph type="body" idx="1"/>
          </p:nvPr>
        </p:nvSpPr>
        <p:spPr>
          <a:xfrm>
            <a:off x="464127" y="1427018"/>
            <a:ext cx="8229600" cy="4012768"/>
          </a:xfrm>
        </p:spPr>
        <p:txBody>
          <a:bodyPr/>
          <a:lstStyle/>
          <a:p>
            <a:pPr marL="0" indent="0">
              <a:buNone/>
            </a:pPr>
            <a:r>
              <a:rPr lang="en-US" sz="1800" dirty="0"/>
              <a:t>Costs for these priority efforts should be shared, depending on activity:</a:t>
            </a:r>
          </a:p>
          <a:p>
            <a:endParaRPr lang="en-US" sz="1600" dirty="0"/>
          </a:p>
          <a:p>
            <a:r>
              <a:rPr lang="en-US" sz="1600" dirty="0"/>
              <a:t>Flights Standards Policies</a:t>
            </a:r>
          </a:p>
          <a:p>
            <a:r>
              <a:rPr lang="en-US" sz="1600" dirty="0"/>
              <a:t>Air Traffic Control Policies</a:t>
            </a:r>
          </a:p>
          <a:p>
            <a:r>
              <a:rPr lang="en-US" sz="1600" dirty="0"/>
              <a:t>Operator Policies </a:t>
            </a:r>
          </a:p>
          <a:p>
            <a:r>
              <a:rPr lang="en-US" sz="1600" dirty="0"/>
              <a:t>Airports Policies</a:t>
            </a:r>
          </a:p>
          <a:p>
            <a:r>
              <a:rPr lang="en-US" sz="1600" dirty="0"/>
              <a:t>Pilot Certification and Qualification Standards</a:t>
            </a:r>
          </a:p>
          <a:p>
            <a:r>
              <a:rPr lang="en-US" sz="1600" dirty="0"/>
              <a:t>Airworthiness Certification Standards </a:t>
            </a:r>
          </a:p>
          <a:p>
            <a:r>
              <a:rPr lang="en-US" sz="1600" dirty="0"/>
              <a:t>Command and Control Standards</a:t>
            </a:r>
          </a:p>
          <a:p>
            <a:r>
              <a:rPr lang="en-US" sz="1600" dirty="0"/>
              <a:t>Detect and Avoid Standards</a:t>
            </a:r>
          </a:p>
          <a:p>
            <a:pPr marL="0" indent="0">
              <a:buNone/>
            </a:pPr>
            <a:endParaRPr lang="en-US" dirty="0"/>
          </a:p>
        </p:txBody>
      </p:sp>
      <p:sp>
        <p:nvSpPr>
          <p:cNvPr id="7" name="Slide Number Placeholder 6"/>
          <p:cNvSpPr>
            <a:spLocks noGrp="1"/>
          </p:cNvSpPr>
          <p:nvPr>
            <p:ph type="sldNum" sz="quarter" idx="12"/>
          </p:nvPr>
        </p:nvSpPr>
        <p:spPr/>
        <p:txBody>
          <a:bodyPr/>
          <a:lstStyle/>
          <a:p>
            <a:pPr>
              <a:defRPr/>
            </a:pPr>
            <a:fld id="{BDFE5414-5A15-4A0D-B325-6716E266CBF7}" type="slidenum">
              <a:rPr lang="en-US" smtClean="0"/>
              <a:pPr>
                <a:defRPr/>
              </a:pPr>
              <a:t>10</a:t>
            </a:fld>
            <a:endParaRPr lang="en-US" dirty="0"/>
          </a:p>
        </p:txBody>
      </p:sp>
    </p:spTree>
    <p:extLst>
      <p:ext uri="{BB962C8B-B14F-4D97-AF65-F5344CB8AC3E}">
        <p14:creationId xmlns:p14="http://schemas.microsoft.com/office/powerpoint/2010/main" val="16266140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Systems and R&amp;D </a:t>
            </a:r>
            <a:br>
              <a:rPr lang="en-US" dirty="0"/>
            </a:br>
            <a:endParaRPr lang="en-US" dirty="0"/>
          </a:p>
        </p:txBody>
      </p:sp>
      <p:sp>
        <p:nvSpPr>
          <p:cNvPr id="4" name="Text Placeholder 3"/>
          <p:cNvSpPr>
            <a:spLocks noGrp="1"/>
          </p:cNvSpPr>
          <p:nvPr>
            <p:ph type="body" idx="1"/>
          </p:nvPr>
        </p:nvSpPr>
        <p:spPr>
          <a:xfrm>
            <a:off x="457200" y="1025236"/>
            <a:ext cx="8229600" cy="5107277"/>
          </a:xfrm>
        </p:spPr>
        <p:txBody>
          <a:bodyPr/>
          <a:lstStyle/>
          <a:p>
            <a:pPr marL="0" indent="0">
              <a:buNone/>
            </a:pPr>
            <a:r>
              <a:rPr lang="en-US" sz="1800" dirty="0"/>
              <a:t>Costs for these priority efforts should be shared, depending on activity:</a:t>
            </a:r>
          </a:p>
          <a:p>
            <a:pPr marL="0" indent="0">
              <a:buNone/>
            </a:pPr>
            <a:endParaRPr lang="en-US" sz="1400" b="1" dirty="0"/>
          </a:p>
          <a:p>
            <a:r>
              <a:rPr lang="en-US" sz="1400" b="1" dirty="0"/>
              <a:t>LAANC  </a:t>
            </a:r>
          </a:p>
          <a:p>
            <a:pPr lvl="1"/>
            <a:r>
              <a:rPr lang="en-US" sz="1200" dirty="0"/>
              <a:t>Related R&amp;D Activity: Air Traffic Management, C2 &amp; Spectrum, Separation</a:t>
            </a:r>
          </a:p>
          <a:p>
            <a:pPr lvl="1"/>
            <a:r>
              <a:rPr lang="en-US" sz="1200" dirty="0"/>
              <a:t>Related Systems Activity: Traffic Management System, Authorization Portal, ATC</a:t>
            </a:r>
          </a:p>
          <a:p>
            <a:pPr lvl="1"/>
            <a:r>
              <a:rPr lang="en-US" sz="1200" dirty="0"/>
              <a:t>Systems/Capabilities, CNS Systems, Registration System, Spectrum Management</a:t>
            </a:r>
          </a:p>
          <a:p>
            <a:pPr marL="342900" lvl="1" indent="0">
              <a:buNone/>
            </a:pPr>
            <a:endParaRPr lang="en-US" sz="1100" dirty="0"/>
          </a:p>
          <a:p>
            <a:r>
              <a:rPr lang="en-US" sz="1400" b="1" dirty="0"/>
              <a:t>IT Gateway</a:t>
            </a:r>
          </a:p>
          <a:p>
            <a:pPr lvl="1"/>
            <a:r>
              <a:rPr lang="en-US" sz="1200" dirty="0"/>
              <a:t>Related R&amp;D Activity: Air Traffic Management, Separation</a:t>
            </a:r>
          </a:p>
          <a:p>
            <a:pPr lvl="1"/>
            <a:r>
              <a:rPr lang="en-US" sz="1200" dirty="0"/>
              <a:t>Related Systems: Traffic Management System, Authorization Portal, CNS</a:t>
            </a:r>
          </a:p>
          <a:p>
            <a:pPr lvl="1"/>
            <a:r>
              <a:rPr lang="en-US" sz="1200" dirty="0"/>
              <a:t>Systems: Registration System</a:t>
            </a:r>
          </a:p>
          <a:p>
            <a:pPr marL="342900" lvl="1" indent="0">
              <a:buNone/>
            </a:pPr>
            <a:endParaRPr lang="en-US" sz="1100" dirty="0"/>
          </a:p>
          <a:p>
            <a:r>
              <a:rPr lang="en-US" sz="1400" b="1" dirty="0"/>
              <a:t>UTM</a:t>
            </a:r>
          </a:p>
          <a:p>
            <a:pPr lvl="1"/>
            <a:r>
              <a:rPr lang="en-US" sz="1200" dirty="0"/>
              <a:t>Related R&amp;D Activity: Air Traffic Management, C2 &amp; Spectrum, Separation,</a:t>
            </a:r>
          </a:p>
          <a:p>
            <a:pPr lvl="1"/>
            <a:r>
              <a:rPr lang="en-US" sz="1200" dirty="0"/>
              <a:t>Human Factors, Environmental</a:t>
            </a:r>
          </a:p>
          <a:p>
            <a:pPr lvl="1"/>
            <a:r>
              <a:rPr lang="en-US" sz="1200" dirty="0"/>
              <a:t>Related Systems: Traffic Management System, Authorization Portal, ATC</a:t>
            </a:r>
          </a:p>
          <a:p>
            <a:pPr lvl="1"/>
            <a:r>
              <a:rPr lang="en-US" sz="1200" dirty="0"/>
              <a:t>Systems/Capabilities, CNS Systems, Registration System, Spectrum Management</a:t>
            </a:r>
          </a:p>
        </p:txBody>
      </p:sp>
      <p:sp>
        <p:nvSpPr>
          <p:cNvPr id="7" name="Slide Number Placeholder 6"/>
          <p:cNvSpPr>
            <a:spLocks noGrp="1"/>
          </p:cNvSpPr>
          <p:nvPr>
            <p:ph type="sldNum" sz="quarter" idx="12"/>
          </p:nvPr>
        </p:nvSpPr>
        <p:spPr/>
        <p:txBody>
          <a:bodyPr/>
          <a:lstStyle/>
          <a:p>
            <a:pPr>
              <a:defRPr/>
            </a:pPr>
            <a:fld id="{BDFE5414-5A15-4A0D-B325-6716E266CBF7}" type="slidenum">
              <a:rPr lang="en-US" smtClean="0"/>
              <a:pPr>
                <a:defRPr/>
              </a:pPr>
              <a:t>11</a:t>
            </a:fld>
            <a:endParaRPr lang="en-US" dirty="0"/>
          </a:p>
        </p:txBody>
      </p:sp>
    </p:spTree>
    <p:extLst>
      <p:ext uri="{BB962C8B-B14F-4D97-AF65-F5344CB8AC3E}">
        <p14:creationId xmlns:p14="http://schemas.microsoft.com/office/powerpoint/2010/main" val="30761108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and Training </a:t>
            </a:r>
            <a:br>
              <a:rPr lang="en-US" dirty="0"/>
            </a:br>
            <a:endParaRPr lang="en-US" dirty="0"/>
          </a:p>
        </p:txBody>
      </p:sp>
      <p:sp>
        <p:nvSpPr>
          <p:cNvPr id="3" name="Text Placeholder 2"/>
          <p:cNvSpPr>
            <a:spLocks noGrp="1"/>
          </p:cNvSpPr>
          <p:nvPr>
            <p:ph type="body" idx="1"/>
          </p:nvPr>
        </p:nvSpPr>
        <p:spPr>
          <a:xfrm>
            <a:off x="450273" y="1226128"/>
            <a:ext cx="8229600" cy="3500149"/>
          </a:xfrm>
        </p:spPr>
        <p:txBody>
          <a:bodyPr/>
          <a:lstStyle/>
          <a:p>
            <a:pPr marL="0" indent="0">
              <a:buNone/>
            </a:pPr>
            <a:r>
              <a:rPr lang="en-US" sz="1800" dirty="0"/>
              <a:t>Costs for these priority efforts should be shared, depending on activity:</a:t>
            </a:r>
          </a:p>
          <a:p>
            <a:pPr marL="0" indent="0">
              <a:buNone/>
            </a:pPr>
            <a:endParaRPr lang="en-US" sz="1600" b="1" dirty="0"/>
          </a:p>
          <a:p>
            <a:r>
              <a:rPr lang="en-US" sz="1600" b="1" dirty="0"/>
              <a:t>Training </a:t>
            </a:r>
          </a:p>
          <a:p>
            <a:pPr lvl="1"/>
            <a:r>
              <a:rPr lang="en-US" sz="1200" dirty="0"/>
              <a:t>Air Traffic Control Training </a:t>
            </a:r>
          </a:p>
          <a:p>
            <a:pPr lvl="1"/>
            <a:r>
              <a:rPr lang="en-US" sz="1200" dirty="0"/>
              <a:t>Flight Standards Training </a:t>
            </a:r>
          </a:p>
          <a:p>
            <a:pPr lvl="1"/>
            <a:r>
              <a:rPr lang="en-US" sz="1200" dirty="0"/>
              <a:t>Airports Training</a:t>
            </a:r>
          </a:p>
          <a:p>
            <a:pPr lvl="1"/>
            <a:r>
              <a:rPr lang="en-US" sz="1200" dirty="0"/>
              <a:t>AVS/AOV Oversight Training</a:t>
            </a:r>
          </a:p>
          <a:p>
            <a:endParaRPr lang="en-US" sz="1400" b="1" dirty="0"/>
          </a:p>
          <a:p>
            <a:r>
              <a:rPr lang="en-US" sz="1400" b="1" dirty="0"/>
              <a:t>Outreach and Communication </a:t>
            </a:r>
            <a:endParaRPr lang="en-US" sz="1400"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4DF8E609-DE7A-452D-AC72-51693D1F104A}" type="slidenum">
              <a:rPr lang="en-US" smtClean="0"/>
              <a:pPr fontAlgn="base">
                <a:spcBef>
                  <a:spcPct val="0"/>
                </a:spcBef>
                <a:spcAft>
                  <a:spcPct val="0"/>
                </a:spcAft>
                <a:defRPr/>
              </a:pPr>
              <a:t>12</a:t>
            </a:fld>
            <a:endParaRPr lang="en-US" dirty="0"/>
          </a:p>
        </p:txBody>
      </p:sp>
    </p:spTree>
    <p:extLst>
      <p:ext uri="{BB962C8B-B14F-4D97-AF65-F5344CB8AC3E}">
        <p14:creationId xmlns:p14="http://schemas.microsoft.com/office/powerpoint/2010/main" val="329283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15DF4DA-EF2E-4BE5-9142-C36245215450}" type="slidenum">
              <a:rPr lang="en-US" smtClean="0"/>
              <a:pPr>
                <a:defRPr/>
              </a:pPr>
              <a:t>13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0" y="0"/>
            <a:ext cx="9047390" cy="675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4538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6"/>
            <a:ext cx="8229600" cy="491112"/>
          </a:xfrm>
        </p:spPr>
        <p:txBody>
          <a:bodyPr/>
          <a:lstStyle/>
          <a:p>
            <a:r>
              <a:rPr lang="en-US" dirty="0"/>
              <a:t>Activity and Funding List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7213375"/>
              </p:ext>
            </p:extLst>
          </p:nvPr>
        </p:nvGraphicFramePr>
        <p:xfrm>
          <a:off x="2290920" y="873399"/>
          <a:ext cx="4492888" cy="5828455"/>
        </p:xfrm>
        <a:graphic>
          <a:graphicData uri="http://schemas.openxmlformats.org/drawingml/2006/table">
            <a:tbl>
              <a:tblPr>
                <a:tableStyleId>{5C22544A-7EE6-4342-B048-85BDC9FD1C3A}</a:tableStyleId>
              </a:tblPr>
              <a:tblGrid>
                <a:gridCol w="691214">
                  <a:extLst>
                    <a:ext uri="{9D8B030D-6E8A-4147-A177-3AD203B41FA5}">
                      <a16:colId xmlns:a16="http://schemas.microsoft.com/office/drawing/2014/main" val="998817597"/>
                    </a:ext>
                  </a:extLst>
                </a:gridCol>
                <a:gridCol w="2383495">
                  <a:extLst>
                    <a:ext uri="{9D8B030D-6E8A-4147-A177-3AD203B41FA5}">
                      <a16:colId xmlns:a16="http://schemas.microsoft.com/office/drawing/2014/main" val="200239936"/>
                    </a:ext>
                  </a:extLst>
                </a:gridCol>
                <a:gridCol w="1418179">
                  <a:extLst>
                    <a:ext uri="{9D8B030D-6E8A-4147-A177-3AD203B41FA5}">
                      <a16:colId xmlns:a16="http://schemas.microsoft.com/office/drawing/2014/main" val="261660647"/>
                    </a:ext>
                  </a:extLst>
                </a:gridCol>
              </a:tblGrid>
              <a:tr h="0">
                <a:tc>
                  <a:txBody>
                    <a:bodyPr/>
                    <a:lstStyle/>
                    <a:p>
                      <a:pPr marL="0" marR="0" algn="ctr">
                        <a:lnSpc>
                          <a:spcPct val="107000"/>
                        </a:lnSpc>
                        <a:spcBef>
                          <a:spcPts val="0"/>
                        </a:spcBef>
                        <a:spcAft>
                          <a:spcPts val="800"/>
                        </a:spcAft>
                      </a:pPr>
                      <a:r>
                        <a:rPr lang="en-US" sz="600" u="sng" dirty="0">
                          <a:effectLst/>
                        </a:rPr>
                        <a:t>Priority</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u="sng" dirty="0">
                          <a:effectLst/>
                        </a:rPr>
                        <a:t>Activity</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u="sng" dirty="0">
                          <a:effectLst/>
                        </a:rPr>
                        <a:t>Lead Funding</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extLst>
                  <a:ext uri="{0D108BD9-81ED-4DB2-BD59-A6C34878D82A}">
                    <a16:rowId xmlns:a16="http://schemas.microsoft.com/office/drawing/2014/main" val="1017698592"/>
                  </a:ext>
                </a:extLst>
              </a:tr>
              <a:tr h="195568">
                <a:tc>
                  <a:txBody>
                    <a:bodyPr/>
                    <a:lstStyle/>
                    <a:p>
                      <a:pPr marL="0" marR="0" algn="ctr">
                        <a:lnSpc>
                          <a:spcPct val="107000"/>
                        </a:lnSpc>
                        <a:spcBef>
                          <a:spcPts val="0"/>
                        </a:spcBef>
                        <a:spcAft>
                          <a:spcPts val="800"/>
                        </a:spcAft>
                      </a:pPr>
                      <a:r>
                        <a:rPr lang="en-US" sz="600" dirty="0">
                          <a:effectLst/>
                        </a:rPr>
                        <a:t>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Pilot Certifications/Qualifications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442168069"/>
                  </a:ext>
                </a:extLst>
              </a:tr>
              <a:tr h="195568">
                <a:tc>
                  <a:txBody>
                    <a:bodyPr/>
                    <a:lstStyle/>
                    <a:p>
                      <a:pPr marL="0" marR="0" algn="ctr">
                        <a:lnSpc>
                          <a:spcPct val="107000"/>
                        </a:lnSpc>
                        <a:spcBef>
                          <a:spcPts val="0"/>
                        </a:spcBef>
                        <a:spcAft>
                          <a:spcPts val="800"/>
                        </a:spcAft>
                      </a:pPr>
                      <a:r>
                        <a:rPr lang="en-US" sz="600" dirty="0">
                          <a:effectLst/>
                        </a:rPr>
                        <a:t>2</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Air Traffic Management – R&amp;D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186105785"/>
                  </a:ext>
                </a:extLst>
              </a:tr>
              <a:tr h="195568">
                <a:tc>
                  <a:txBody>
                    <a:bodyPr/>
                    <a:lstStyle/>
                    <a:p>
                      <a:pPr marL="0" marR="0" algn="ctr">
                        <a:lnSpc>
                          <a:spcPct val="107000"/>
                        </a:lnSpc>
                        <a:spcBef>
                          <a:spcPts val="0"/>
                        </a:spcBef>
                        <a:spcAft>
                          <a:spcPts val="800"/>
                        </a:spcAft>
                      </a:pPr>
                      <a:r>
                        <a:rPr lang="en-US" sz="600" dirty="0">
                          <a:effectLst/>
                        </a:rPr>
                        <a:t>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Flight Standards Policies/Procedures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810025219"/>
                  </a:ext>
                </a:extLst>
              </a:tr>
              <a:tr h="251347">
                <a:tc>
                  <a:txBody>
                    <a:bodyPr/>
                    <a:lstStyle/>
                    <a:p>
                      <a:pPr marL="0" marR="0" algn="ctr">
                        <a:lnSpc>
                          <a:spcPct val="107000"/>
                        </a:lnSpc>
                        <a:spcBef>
                          <a:spcPts val="0"/>
                        </a:spcBef>
                        <a:spcAft>
                          <a:spcPts val="800"/>
                        </a:spcAft>
                      </a:pPr>
                      <a:r>
                        <a:rPr lang="en-US" sz="600" dirty="0">
                          <a:effectLst/>
                        </a:rPr>
                        <a:t>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Air Traffic Controls - Policies/Procedures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3956056553"/>
                  </a:ext>
                </a:extLst>
              </a:tr>
              <a:tr h="195568">
                <a:tc>
                  <a:txBody>
                    <a:bodyPr/>
                    <a:lstStyle/>
                    <a:p>
                      <a:pPr marL="0" marR="0" algn="ctr">
                        <a:lnSpc>
                          <a:spcPct val="107000"/>
                        </a:lnSpc>
                        <a:spcBef>
                          <a:spcPts val="0"/>
                        </a:spcBef>
                        <a:spcAft>
                          <a:spcPts val="800"/>
                        </a:spcAft>
                      </a:pPr>
                      <a:r>
                        <a:rPr lang="en-US" sz="600" dirty="0">
                          <a:effectLst/>
                        </a:rPr>
                        <a:t>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Injury Severity – R&amp;D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2472004608"/>
                  </a:ext>
                </a:extLst>
              </a:tr>
              <a:tr h="195568">
                <a:tc>
                  <a:txBody>
                    <a:bodyPr/>
                    <a:lstStyle/>
                    <a:p>
                      <a:pPr marL="0" marR="0" algn="ctr">
                        <a:lnSpc>
                          <a:spcPct val="107000"/>
                        </a:lnSpc>
                        <a:spcBef>
                          <a:spcPts val="0"/>
                        </a:spcBef>
                        <a:spcAft>
                          <a:spcPts val="800"/>
                        </a:spcAft>
                      </a:pPr>
                      <a:r>
                        <a:rPr lang="en-US" sz="600" dirty="0">
                          <a:effectLst/>
                        </a:rPr>
                        <a:t>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Rulemaking</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3101351309"/>
                  </a:ext>
                </a:extLst>
              </a:tr>
              <a:tr h="195568">
                <a:tc>
                  <a:txBody>
                    <a:bodyPr/>
                    <a:lstStyle/>
                    <a:p>
                      <a:pPr marL="0" marR="0" algn="ctr">
                        <a:lnSpc>
                          <a:spcPct val="107000"/>
                        </a:lnSpc>
                        <a:spcBef>
                          <a:spcPts val="0"/>
                        </a:spcBef>
                        <a:spcAft>
                          <a:spcPts val="800"/>
                        </a:spcAft>
                      </a:pPr>
                      <a:r>
                        <a:rPr lang="en-US" sz="600" dirty="0">
                          <a:effectLst/>
                        </a:rPr>
                        <a:t>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C2 &amp; Spectrum – R&amp;D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594124313"/>
                  </a:ext>
                </a:extLst>
              </a:tr>
              <a:tr h="195568">
                <a:tc>
                  <a:txBody>
                    <a:bodyPr/>
                    <a:lstStyle/>
                    <a:p>
                      <a:pPr marL="0" marR="0" algn="ctr">
                        <a:lnSpc>
                          <a:spcPct val="107000"/>
                        </a:lnSpc>
                        <a:spcBef>
                          <a:spcPts val="0"/>
                        </a:spcBef>
                        <a:spcAft>
                          <a:spcPts val="800"/>
                        </a:spcAft>
                      </a:pPr>
                      <a:r>
                        <a:rPr lang="en-US" sz="600" dirty="0">
                          <a:effectLst/>
                        </a:rPr>
                        <a:t>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Separation</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2331899367"/>
                  </a:ext>
                </a:extLst>
              </a:tr>
              <a:tr h="195568">
                <a:tc>
                  <a:txBody>
                    <a:bodyPr/>
                    <a:lstStyle/>
                    <a:p>
                      <a:pPr marL="0" marR="0" algn="ctr">
                        <a:lnSpc>
                          <a:spcPct val="107000"/>
                        </a:lnSpc>
                        <a:spcBef>
                          <a:spcPts val="0"/>
                        </a:spcBef>
                        <a:spcAft>
                          <a:spcPts val="800"/>
                        </a:spcAft>
                      </a:pPr>
                      <a:r>
                        <a:rPr lang="en-US" sz="600" dirty="0">
                          <a:effectLst/>
                        </a:rPr>
                        <a:t>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DAA Standards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1011517538"/>
                  </a:ext>
                </a:extLst>
              </a:tr>
              <a:tr h="195568">
                <a:tc>
                  <a:txBody>
                    <a:bodyPr/>
                    <a:lstStyle/>
                    <a:p>
                      <a:pPr marL="0" marR="0" algn="ctr">
                        <a:lnSpc>
                          <a:spcPct val="107000"/>
                        </a:lnSpc>
                        <a:spcBef>
                          <a:spcPts val="0"/>
                        </a:spcBef>
                        <a:spcAft>
                          <a:spcPts val="800"/>
                        </a:spcAft>
                      </a:pPr>
                      <a:r>
                        <a:rPr lang="en-US" sz="600" dirty="0">
                          <a:effectLst/>
                        </a:rPr>
                        <a:t>10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Traffic Management System</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718844169"/>
                  </a:ext>
                </a:extLst>
              </a:tr>
              <a:tr h="195568">
                <a:tc>
                  <a:txBody>
                    <a:bodyPr/>
                    <a:lstStyle/>
                    <a:p>
                      <a:pPr marL="0" marR="0" algn="ctr">
                        <a:lnSpc>
                          <a:spcPct val="107000"/>
                        </a:lnSpc>
                        <a:spcBef>
                          <a:spcPts val="0"/>
                        </a:spcBef>
                        <a:spcAft>
                          <a:spcPts val="800"/>
                        </a:spcAft>
                      </a:pPr>
                      <a:r>
                        <a:rPr lang="en-US" sz="600" dirty="0">
                          <a:effectLst/>
                        </a:rPr>
                        <a:t>11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Airports - Policies/Procedures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3448846606"/>
                  </a:ext>
                </a:extLst>
              </a:tr>
              <a:tr h="195568">
                <a:tc>
                  <a:txBody>
                    <a:bodyPr/>
                    <a:lstStyle/>
                    <a:p>
                      <a:pPr marL="0" marR="0" algn="ctr">
                        <a:lnSpc>
                          <a:spcPct val="107000"/>
                        </a:lnSpc>
                        <a:spcBef>
                          <a:spcPts val="0"/>
                        </a:spcBef>
                        <a:spcAft>
                          <a:spcPts val="800"/>
                        </a:spcAft>
                      </a:pPr>
                      <a:r>
                        <a:rPr lang="en-US" sz="600" dirty="0">
                          <a:effectLst/>
                        </a:rPr>
                        <a:t>12</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Outreach/Communication</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202638272"/>
                  </a:ext>
                </a:extLst>
              </a:tr>
              <a:tr h="195568">
                <a:tc>
                  <a:txBody>
                    <a:bodyPr/>
                    <a:lstStyle/>
                    <a:p>
                      <a:pPr marL="0" marR="0" algn="ctr">
                        <a:lnSpc>
                          <a:spcPct val="107000"/>
                        </a:lnSpc>
                        <a:spcBef>
                          <a:spcPts val="0"/>
                        </a:spcBef>
                        <a:spcAft>
                          <a:spcPts val="800"/>
                        </a:spcAft>
                      </a:pPr>
                      <a:r>
                        <a:rPr lang="en-US" sz="600" dirty="0">
                          <a:effectLst/>
                        </a:rPr>
                        <a:t>13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Airworthiness Certification</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1714447327"/>
                  </a:ext>
                </a:extLst>
              </a:tr>
              <a:tr h="195568">
                <a:tc>
                  <a:txBody>
                    <a:bodyPr/>
                    <a:lstStyle/>
                    <a:p>
                      <a:pPr marL="0" marR="0" algn="ctr">
                        <a:lnSpc>
                          <a:spcPct val="107000"/>
                        </a:lnSpc>
                        <a:spcBef>
                          <a:spcPts val="0"/>
                        </a:spcBef>
                        <a:spcAft>
                          <a:spcPts val="800"/>
                        </a:spcAft>
                      </a:pPr>
                      <a:r>
                        <a:rPr lang="en-US" sz="600" dirty="0">
                          <a:effectLst/>
                        </a:rPr>
                        <a:t>14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Authorization Portal</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1568576307"/>
                  </a:ext>
                </a:extLst>
              </a:tr>
              <a:tr h="195568">
                <a:tc>
                  <a:txBody>
                    <a:bodyPr/>
                    <a:lstStyle/>
                    <a:p>
                      <a:pPr marL="0" marR="0" algn="ctr">
                        <a:lnSpc>
                          <a:spcPct val="107000"/>
                        </a:lnSpc>
                        <a:spcBef>
                          <a:spcPts val="0"/>
                        </a:spcBef>
                        <a:spcAft>
                          <a:spcPts val="800"/>
                        </a:spcAft>
                      </a:pPr>
                      <a:r>
                        <a:rPr lang="en-US" sz="600" dirty="0">
                          <a:effectLst/>
                        </a:rPr>
                        <a:t>15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Operators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905761001"/>
                  </a:ext>
                </a:extLst>
              </a:tr>
              <a:tr h="195568">
                <a:tc>
                  <a:txBody>
                    <a:bodyPr/>
                    <a:lstStyle/>
                    <a:p>
                      <a:pPr marL="0" marR="0" algn="ctr">
                        <a:lnSpc>
                          <a:spcPct val="107000"/>
                        </a:lnSpc>
                        <a:spcBef>
                          <a:spcPts val="0"/>
                        </a:spcBef>
                        <a:spcAft>
                          <a:spcPts val="800"/>
                        </a:spcAft>
                      </a:pPr>
                      <a:r>
                        <a:rPr lang="en-US" sz="600" dirty="0">
                          <a:effectLst/>
                        </a:rPr>
                        <a:t>16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ATC Systems/Capabilities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2023277434"/>
                  </a:ext>
                </a:extLst>
              </a:tr>
              <a:tr h="195568">
                <a:tc>
                  <a:txBody>
                    <a:bodyPr/>
                    <a:lstStyle/>
                    <a:p>
                      <a:pPr marL="0" marR="0" algn="ctr">
                        <a:lnSpc>
                          <a:spcPct val="107000"/>
                        </a:lnSpc>
                        <a:spcBef>
                          <a:spcPts val="0"/>
                        </a:spcBef>
                        <a:spcAft>
                          <a:spcPts val="800"/>
                        </a:spcAft>
                      </a:pPr>
                      <a:r>
                        <a:rPr lang="en-US" sz="600" dirty="0">
                          <a:effectLst/>
                        </a:rPr>
                        <a:t>17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C2 Standards - Standards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3429066767"/>
                  </a:ext>
                </a:extLst>
              </a:tr>
              <a:tr h="195568">
                <a:tc>
                  <a:txBody>
                    <a:bodyPr/>
                    <a:lstStyle/>
                    <a:p>
                      <a:pPr marL="0" marR="0" algn="ctr">
                        <a:lnSpc>
                          <a:spcPct val="107000"/>
                        </a:lnSpc>
                        <a:spcBef>
                          <a:spcPts val="0"/>
                        </a:spcBef>
                        <a:spcAft>
                          <a:spcPts val="800"/>
                        </a:spcAft>
                      </a:pPr>
                      <a:r>
                        <a:rPr lang="en-US" sz="600" dirty="0">
                          <a:effectLst/>
                        </a:rPr>
                        <a:t>18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CNS Systems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4009627424"/>
                  </a:ext>
                </a:extLst>
              </a:tr>
              <a:tr h="195568">
                <a:tc>
                  <a:txBody>
                    <a:bodyPr/>
                    <a:lstStyle/>
                    <a:p>
                      <a:pPr marL="0" marR="0" algn="ctr">
                        <a:lnSpc>
                          <a:spcPct val="107000"/>
                        </a:lnSpc>
                        <a:spcBef>
                          <a:spcPts val="0"/>
                        </a:spcBef>
                        <a:spcAft>
                          <a:spcPts val="800"/>
                        </a:spcAft>
                      </a:pPr>
                      <a:r>
                        <a:rPr lang="en-US" sz="600" dirty="0">
                          <a:effectLst/>
                        </a:rPr>
                        <a:t>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Air Traffic Control - Training</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3528012604"/>
                  </a:ext>
                </a:extLst>
              </a:tr>
              <a:tr h="195568">
                <a:tc>
                  <a:txBody>
                    <a:bodyPr/>
                    <a:lstStyle/>
                    <a:p>
                      <a:pPr marL="0" marR="0" algn="ctr">
                        <a:lnSpc>
                          <a:spcPct val="107000"/>
                        </a:lnSpc>
                        <a:spcBef>
                          <a:spcPts val="0"/>
                        </a:spcBef>
                        <a:spcAft>
                          <a:spcPts val="800"/>
                        </a:spcAft>
                      </a:pPr>
                      <a:r>
                        <a:rPr lang="en-US" sz="600" dirty="0">
                          <a:effectLst/>
                        </a:rPr>
                        <a:t>20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Flight Standards - Training</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2448775501"/>
                  </a:ext>
                </a:extLst>
              </a:tr>
              <a:tr h="195568">
                <a:tc>
                  <a:txBody>
                    <a:bodyPr/>
                    <a:lstStyle/>
                    <a:p>
                      <a:pPr marL="0" marR="0" algn="ctr">
                        <a:lnSpc>
                          <a:spcPct val="107000"/>
                        </a:lnSpc>
                        <a:spcBef>
                          <a:spcPts val="0"/>
                        </a:spcBef>
                        <a:spcAft>
                          <a:spcPts val="800"/>
                        </a:spcAft>
                      </a:pPr>
                      <a:r>
                        <a:rPr lang="en-US" sz="600" dirty="0">
                          <a:effectLst/>
                        </a:rPr>
                        <a:t>21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Human Factors – R&amp;D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1773111015"/>
                  </a:ext>
                </a:extLst>
              </a:tr>
              <a:tr h="195568">
                <a:tc>
                  <a:txBody>
                    <a:bodyPr/>
                    <a:lstStyle/>
                    <a:p>
                      <a:pPr marL="0" marR="0" algn="ctr">
                        <a:lnSpc>
                          <a:spcPct val="107000"/>
                        </a:lnSpc>
                        <a:spcBef>
                          <a:spcPts val="0"/>
                        </a:spcBef>
                        <a:spcAft>
                          <a:spcPts val="800"/>
                        </a:spcAft>
                      </a:pPr>
                      <a:r>
                        <a:rPr lang="en-US" sz="600" dirty="0">
                          <a:effectLst/>
                        </a:rPr>
                        <a:t>22</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Airspace Charting</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3082085608"/>
                  </a:ext>
                </a:extLst>
              </a:tr>
              <a:tr h="195568">
                <a:tc>
                  <a:txBody>
                    <a:bodyPr/>
                    <a:lstStyle/>
                    <a:p>
                      <a:pPr marL="0" marR="0" algn="ctr">
                        <a:lnSpc>
                          <a:spcPct val="107000"/>
                        </a:lnSpc>
                        <a:spcBef>
                          <a:spcPts val="0"/>
                        </a:spcBef>
                        <a:spcAft>
                          <a:spcPts val="800"/>
                        </a:spcAft>
                      </a:pPr>
                      <a:r>
                        <a:rPr lang="en-US" sz="600" dirty="0">
                          <a:effectLst/>
                        </a:rPr>
                        <a:t>23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Registration System</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2304494239"/>
                  </a:ext>
                </a:extLst>
              </a:tr>
              <a:tr h="195568">
                <a:tc>
                  <a:txBody>
                    <a:bodyPr/>
                    <a:lstStyle/>
                    <a:p>
                      <a:pPr marL="0" marR="0" algn="ctr">
                        <a:lnSpc>
                          <a:spcPct val="107000"/>
                        </a:lnSpc>
                        <a:spcBef>
                          <a:spcPts val="0"/>
                        </a:spcBef>
                        <a:spcAft>
                          <a:spcPts val="800"/>
                        </a:spcAft>
                      </a:pPr>
                      <a:r>
                        <a:rPr lang="en-US" sz="600" dirty="0">
                          <a:effectLst/>
                        </a:rPr>
                        <a:t>24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Size/Impact Energy</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1897661738"/>
                  </a:ext>
                </a:extLst>
              </a:tr>
              <a:tr h="195568">
                <a:tc>
                  <a:txBody>
                    <a:bodyPr/>
                    <a:lstStyle/>
                    <a:p>
                      <a:pPr marL="0" marR="0" algn="ctr">
                        <a:lnSpc>
                          <a:spcPct val="107000"/>
                        </a:lnSpc>
                        <a:spcBef>
                          <a:spcPts val="0"/>
                        </a:spcBef>
                        <a:spcAft>
                          <a:spcPts val="800"/>
                        </a:spcAft>
                      </a:pPr>
                      <a:r>
                        <a:rPr lang="en-US" sz="600" dirty="0">
                          <a:effectLst/>
                        </a:rPr>
                        <a:t>25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Spectrum Management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966991579"/>
                  </a:ext>
                </a:extLst>
              </a:tr>
              <a:tr h="195568">
                <a:tc>
                  <a:txBody>
                    <a:bodyPr/>
                    <a:lstStyle/>
                    <a:p>
                      <a:pPr marL="0" marR="0" algn="ctr">
                        <a:lnSpc>
                          <a:spcPct val="107000"/>
                        </a:lnSpc>
                        <a:spcBef>
                          <a:spcPts val="0"/>
                        </a:spcBef>
                        <a:spcAft>
                          <a:spcPts val="800"/>
                        </a:spcAft>
                      </a:pPr>
                      <a:r>
                        <a:rPr lang="en-US" sz="600" dirty="0">
                          <a:effectLst/>
                        </a:rPr>
                        <a:t>26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AVS/AOV Oversight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3550208618"/>
                  </a:ext>
                </a:extLst>
              </a:tr>
              <a:tr h="195568">
                <a:tc>
                  <a:txBody>
                    <a:bodyPr/>
                    <a:lstStyle/>
                    <a:p>
                      <a:pPr marL="0" marR="0" algn="ctr">
                        <a:lnSpc>
                          <a:spcPct val="107000"/>
                        </a:lnSpc>
                        <a:spcBef>
                          <a:spcPts val="0"/>
                        </a:spcBef>
                        <a:spcAft>
                          <a:spcPts val="800"/>
                        </a:spcAft>
                      </a:pPr>
                      <a:r>
                        <a:rPr lang="en-US" sz="600" dirty="0">
                          <a:effectLst/>
                        </a:rPr>
                        <a:t>27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Airports - Training</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1979246640"/>
                  </a:ext>
                </a:extLst>
              </a:tr>
              <a:tr h="195568">
                <a:tc>
                  <a:txBody>
                    <a:bodyPr/>
                    <a:lstStyle/>
                    <a:p>
                      <a:pPr marL="0" marR="0" algn="ctr">
                        <a:lnSpc>
                          <a:spcPct val="107000"/>
                        </a:lnSpc>
                        <a:spcBef>
                          <a:spcPts val="0"/>
                        </a:spcBef>
                        <a:spcAft>
                          <a:spcPts val="800"/>
                        </a:spcAft>
                      </a:pPr>
                      <a:r>
                        <a:rPr lang="en-US" sz="600" dirty="0">
                          <a:effectLst/>
                        </a:rPr>
                        <a:t>28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Environmental – R&amp;D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Gov’t. &amp; Ind.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1080639524"/>
                  </a:ext>
                </a:extLst>
              </a:tr>
              <a:tr h="195568">
                <a:tc>
                  <a:txBody>
                    <a:bodyPr/>
                    <a:lstStyle/>
                    <a:p>
                      <a:pPr marL="0" marR="0" algn="ctr">
                        <a:lnSpc>
                          <a:spcPct val="107000"/>
                        </a:lnSpc>
                        <a:spcBef>
                          <a:spcPts val="0"/>
                        </a:spcBef>
                        <a:spcAft>
                          <a:spcPts val="800"/>
                        </a:spcAft>
                      </a:pPr>
                      <a:r>
                        <a:rPr lang="en-US" sz="600" dirty="0">
                          <a:effectLst/>
                        </a:rPr>
                        <a:t>29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Environmental - Standards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ctr"/>
                </a:tc>
                <a:tc>
                  <a:txBody>
                    <a:bodyPr/>
                    <a:lstStyle/>
                    <a:p>
                      <a:pPr marL="0" marR="0" algn="ctr">
                        <a:lnSpc>
                          <a:spcPct val="107000"/>
                        </a:lnSpc>
                        <a:spcBef>
                          <a:spcPts val="0"/>
                        </a:spcBef>
                        <a:spcAft>
                          <a:spcPts val="800"/>
                        </a:spcAft>
                      </a:pPr>
                      <a:r>
                        <a:rPr lang="en-US" sz="600" dirty="0">
                          <a:effectLst/>
                        </a:rPr>
                        <a:t>Government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50" marR="3350" marT="3350" marB="0" anchor="b"/>
                </a:tc>
                <a:extLst>
                  <a:ext uri="{0D108BD9-81ED-4DB2-BD59-A6C34878D82A}">
                    <a16:rowId xmlns:a16="http://schemas.microsoft.com/office/drawing/2014/main" val="3475196239"/>
                  </a:ext>
                </a:extLst>
              </a:tr>
            </a:tbl>
          </a:graphicData>
        </a:graphic>
      </p:graphicFrame>
      <p:sp>
        <p:nvSpPr>
          <p:cNvPr id="4" name="Slide Number Placeholder 3"/>
          <p:cNvSpPr>
            <a:spLocks noGrp="1"/>
          </p:cNvSpPr>
          <p:nvPr>
            <p:ph type="sldNum" sz="quarter" idx="10"/>
          </p:nvPr>
        </p:nvSpPr>
        <p:spPr/>
        <p:txBody>
          <a:bodyPr/>
          <a:lstStyle/>
          <a:p>
            <a:pPr>
              <a:defRPr/>
            </a:pPr>
            <a:fld id="{615DF4DA-EF2E-4BE5-9142-C36245215450}" type="slidenum">
              <a:rPr lang="en-US" smtClean="0"/>
              <a:pPr>
                <a:defRPr/>
              </a:pPr>
              <a:t>14</a:t>
            </a:fld>
            <a:endParaRPr lang="en-US" dirty="0"/>
          </a:p>
        </p:txBody>
      </p:sp>
    </p:spTree>
    <p:extLst>
      <p:ext uri="{BB962C8B-B14F-4D97-AF65-F5344CB8AC3E}">
        <p14:creationId xmlns:p14="http://schemas.microsoft.com/office/powerpoint/2010/main" val="8105887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Reauthorization and Appropriations</a:t>
            </a:r>
          </a:p>
        </p:txBody>
      </p:sp>
      <p:sp>
        <p:nvSpPr>
          <p:cNvPr id="3" name="Content Placeholder 2"/>
          <p:cNvSpPr>
            <a:spLocks noGrp="1"/>
          </p:cNvSpPr>
          <p:nvPr>
            <p:ph idx="1"/>
          </p:nvPr>
        </p:nvSpPr>
        <p:spPr/>
        <p:txBody>
          <a:bodyPr/>
          <a:lstStyle/>
          <a:p>
            <a:pPr lvl="1"/>
            <a:r>
              <a:rPr lang="en-US" dirty="0"/>
              <a:t>FY17 FAA UAS Budget: +$20M for ATO, +$10M for AVS, and +$2.67M for R&amp;D (based on the FY17 President’s Budget request).</a:t>
            </a:r>
          </a:p>
          <a:p>
            <a:pPr lvl="1"/>
            <a:endParaRPr lang="en-US" dirty="0"/>
          </a:p>
          <a:p>
            <a:pPr lvl="1"/>
            <a:r>
              <a:rPr lang="en-US" dirty="0"/>
              <a:t>Authority for these funds runs through FY18.</a:t>
            </a:r>
          </a:p>
          <a:p>
            <a:pPr lvl="1"/>
            <a:endParaRPr lang="en-US" dirty="0"/>
          </a:p>
          <a:p>
            <a:pPr lvl="1"/>
            <a:r>
              <a:rPr lang="en-US" dirty="0"/>
              <a:t>Significant portions of the House and Senate’s FAA Reauthorization bills are dedicated to UAS. Many of the provisions come with new rulemaking and reporting requirements, which will strain already limited FAA budgetary resources. </a:t>
            </a:r>
          </a:p>
        </p:txBody>
      </p:sp>
      <p:sp>
        <p:nvSpPr>
          <p:cNvPr id="4" name="Slide Number Placeholder 3"/>
          <p:cNvSpPr>
            <a:spLocks noGrp="1"/>
          </p:cNvSpPr>
          <p:nvPr>
            <p:ph type="sldNum" sz="quarter" idx="10"/>
          </p:nvPr>
        </p:nvSpPr>
        <p:spPr/>
        <p:txBody>
          <a:bodyPr/>
          <a:lstStyle/>
          <a:p>
            <a:pPr>
              <a:defRPr/>
            </a:pPr>
            <a:fld id="{615DF4DA-EF2E-4BE5-9142-C36245215450}" type="slidenum">
              <a:rPr lang="en-US" smtClean="0"/>
              <a:pPr>
                <a:defRPr/>
              </a:pPr>
              <a:t>15</a:t>
            </a:fld>
            <a:endParaRPr lang="en-US" dirty="0"/>
          </a:p>
        </p:txBody>
      </p:sp>
    </p:spTree>
    <p:extLst>
      <p:ext uri="{BB962C8B-B14F-4D97-AF65-F5344CB8AC3E}">
        <p14:creationId xmlns:p14="http://schemas.microsoft.com/office/powerpoint/2010/main" val="7149694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for TG3?</a:t>
            </a:r>
          </a:p>
        </p:txBody>
      </p:sp>
      <p:sp>
        <p:nvSpPr>
          <p:cNvPr id="3" name="Content Placeholder 2"/>
          <p:cNvSpPr>
            <a:spLocks noGrp="1"/>
          </p:cNvSpPr>
          <p:nvPr>
            <p:ph idx="1"/>
          </p:nvPr>
        </p:nvSpPr>
        <p:spPr>
          <a:xfrm>
            <a:off x="1413164" y="1690255"/>
            <a:ext cx="6400800" cy="3900054"/>
          </a:xfrm>
        </p:spPr>
        <p:txBody>
          <a:bodyPr/>
          <a:lstStyle/>
          <a:p>
            <a:endParaRPr lang="en-US" sz="1500" dirty="0"/>
          </a:p>
          <a:p>
            <a:endParaRPr lang="en-US" sz="1500" dirty="0"/>
          </a:p>
          <a:p>
            <a:endParaRPr lang="en-US" sz="1500" dirty="0"/>
          </a:p>
          <a:p>
            <a:r>
              <a:rPr lang="en-US" sz="1500" dirty="0"/>
              <a:t>The long term questions are more complicated. </a:t>
            </a:r>
          </a:p>
          <a:p>
            <a:pPr lvl="1"/>
            <a:r>
              <a:rPr lang="en-US" sz="1400" dirty="0"/>
              <a:t>Cost accounting measures?</a:t>
            </a:r>
          </a:p>
          <a:p>
            <a:r>
              <a:rPr lang="en-US" sz="1500" dirty="0"/>
              <a:t>TG3 will consider options and </a:t>
            </a:r>
            <a:r>
              <a:rPr lang="en-US" sz="1600" dirty="0"/>
              <a:t>identify self-sustaining and scalable funding sources that allow all users of the NAS to fund the necessary resources to ensure its safe and efficient operation. </a:t>
            </a:r>
          </a:p>
          <a:p>
            <a:r>
              <a:rPr lang="en-US" sz="1600" dirty="0"/>
              <a:t>TG3 will work to identify a funding option for the UAS industry that is segregated from the system that funds manned aviation. </a:t>
            </a:r>
          </a:p>
          <a:p>
            <a:r>
              <a:rPr lang="en-US" sz="1600" dirty="0"/>
              <a:t>The funding mechanism should be flexible enough to support potential far-reaching structural changes to FAA funding and activities. </a:t>
            </a:r>
          </a:p>
          <a:p>
            <a:r>
              <a:rPr lang="en-US" sz="1600" dirty="0"/>
              <a:t>TG3 will consider new sources of funding for the long term, including user fees or similar pay-for-what-you-use services.</a:t>
            </a:r>
            <a:endParaRPr lang="en-US" sz="1500" dirty="0"/>
          </a:p>
          <a:p>
            <a:pPr marL="0" indent="0">
              <a:buNone/>
            </a:pPr>
            <a:endParaRPr lang="en-US" sz="1500" dirty="0"/>
          </a:p>
          <a:p>
            <a:pPr marL="0" indent="0">
              <a:buNone/>
            </a:pPr>
            <a:endParaRPr lang="en-US" sz="1500" dirty="0"/>
          </a:p>
          <a:p>
            <a:pPr marL="0" indent="0">
              <a:buNone/>
            </a:pPr>
            <a:endParaRPr lang="en-US" sz="1800" dirty="0"/>
          </a:p>
        </p:txBody>
      </p:sp>
      <p:sp>
        <p:nvSpPr>
          <p:cNvPr id="4" name="Slide Number Placeholder 3"/>
          <p:cNvSpPr>
            <a:spLocks noGrp="1"/>
          </p:cNvSpPr>
          <p:nvPr>
            <p:ph type="sldNum" sz="quarter" idx="10"/>
          </p:nvPr>
        </p:nvSpPr>
        <p:spPr/>
        <p:txBody>
          <a:bodyPr/>
          <a:lstStyle/>
          <a:p>
            <a:pPr>
              <a:defRPr/>
            </a:pPr>
            <a:fld id="{615DF4DA-EF2E-4BE5-9142-C36245215450}" type="slidenum">
              <a:rPr lang="en-US">
                <a:latin typeface="Arial"/>
              </a:rPr>
              <a:pPr>
                <a:defRPr/>
              </a:pPr>
              <a:t>16</a:t>
            </a:fld>
            <a:endParaRPr lang="en-US" dirty="0">
              <a:latin typeface="Arial"/>
            </a:endParaRPr>
          </a:p>
        </p:txBody>
      </p:sp>
    </p:spTree>
    <p:extLst>
      <p:ext uri="{BB962C8B-B14F-4D97-AF65-F5344CB8AC3E}">
        <p14:creationId xmlns:p14="http://schemas.microsoft.com/office/powerpoint/2010/main" val="14283607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Session</a:t>
            </a:r>
          </a:p>
        </p:txBody>
      </p:sp>
      <p:sp>
        <p:nvSpPr>
          <p:cNvPr id="4" name="Slide Number Placeholder 3"/>
          <p:cNvSpPr>
            <a:spLocks noGrp="1"/>
          </p:cNvSpPr>
          <p:nvPr>
            <p:ph type="sldNum" sz="quarter" idx="10"/>
          </p:nvPr>
        </p:nvSpPr>
        <p:spPr/>
        <p:txBody>
          <a:bodyPr/>
          <a:lstStyle/>
          <a:p>
            <a:pPr>
              <a:defRPr/>
            </a:pPr>
            <a:fld id="{615DF4DA-EF2E-4BE5-9142-C36245215450}" type="slidenum">
              <a:rPr lang="en-US" smtClean="0"/>
              <a:pPr>
                <a:defRPr/>
              </a:pPr>
              <a:t>17</a:t>
            </a:fld>
            <a:endParaRPr lang="en-US" dirty="0"/>
          </a:p>
        </p:txBody>
      </p:sp>
      <p:sp>
        <p:nvSpPr>
          <p:cNvPr id="5" name="Content Placeholder 4"/>
          <p:cNvSpPr>
            <a:spLocks noGrp="1"/>
          </p:cNvSpPr>
          <p:nvPr>
            <p:ph idx="1"/>
          </p:nvPr>
        </p:nvSpPr>
        <p:spPr>
          <a:xfrm>
            <a:off x="486321" y="1217259"/>
            <a:ext cx="8229600" cy="3494149"/>
          </a:xfrm>
        </p:spPr>
        <p:txBody>
          <a:bodyPr/>
          <a:lstStyle/>
          <a:p>
            <a:r>
              <a:rPr lang="en-US" dirty="0"/>
              <a:t>TG3 had a listening session on long-term issues on July 14</a:t>
            </a:r>
            <a:r>
              <a:rPr lang="en-US" baseline="30000" dirty="0"/>
              <a:t>th</a:t>
            </a:r>
            <a:r>
              <a:rPr lang="en-US" dirty="0"/>
              <a:t>.</a:t>
            </a:r>
          </a:p>
          <a:p>
            <a:endParaRPr lang="en-US" dirty="0"/>
          </a:p>
          <a:p>
            <a:r>
              <a:rPr lang="en-US" dirty="0"/>
              <a:t>It was open to the entire DAC SC, for as many options and voices to heard.</a:t>
            </a:r>
          </a:p>
          <a:p>
            <a:pPr marL="0" indent="0">
              <a:buNone/>
            </a:pPr>
            <a:endParaRPr lang="en-US" dirty="0"/>
          </a:p>
          <a:p>
            <a:r>
              <a:rPr lang="en-US" dirty="0"/>
              <a:t>What we heard.</a:t>
            </a:r>
          </a:p>
          <a:p>
            <a:pPr marL="342900" lvl="1" indent="0">
              <a:buNone/>
            </a:pPr>
            <a:endParaRPr lang="en-US" dirty="0"/>
          </a:p>
        </p:txBody>
      </p:sp>
    </p:spTree>
    <p:extLst>
      <p:ext uri="{BB962C8B-B14F-4D97-AF65-F5344CB8AC3E}">
        <p14:creationId xmlns:p14="http://schemas.microsoft.com/office/powerpoint/2010/main" val="21224685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9999"/>
            <a:ext cx="8229600" cy="1139825"/>
          </a:xfrm>
        </p:spPr>
        <p:txBody>
          <a:bodyPr/>
          <a:lstStyle/>
          <a:p>
            <a:r>
              <a:rPr lang="en-US" dirty="0"/>
              <a:t>Questions?</a:t>
            </a:r>
          </a:p>
        </p:txBody>
      </p:sp>
      <p:sp>
        <p:nvSpPr>
          <p:cNvPr id="4" name="Slide Number Placeholder 3"/>
          <p:cNvSpPr>
            <a:spLocks noGrp="1"/>
          </p:cNvSpPr>
          <p:nvPr>
            <p:ph type="sldNum" sz="quarter" idx="10"/>
          </p:nvPr>
        </p:nvSpPr>
        <p:spPr/>
        <p:txBody>
          <a:bodyPr/>
          <a:lstStyle/>
          <a:p>
            <a:pPr>
              <a:defRPr/>
            </a:pPr>
            <a:fld id="{615DF4DA-EF2E-4BE5-9142-C36245215450}" type="slidenum">
              <a:rPr lang="en-US" smtClean="0"/>
              <a:pPr>
                <a:defRPr/>
              </a:pPr>
              <a:t>18</a:t>
            </a:fld>
            <a:endParaRPr lang="en-US" dirty="0"/>
          </a:p>
        </p:txBody>
      </p:sp>
    </p:spTree>
    <p:extLst>
      <p:ext uri="{BB962C8B-B14F-4D97-AF65-F5344CB8AC3E}">
        <p14:creationId xmlns:p14="http://schemas.microsoft.com/office/powerpoint/2010/main" val="39661465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988" y="1824227"/>
            <a:ext cx="3756660" cy="377951"/>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368300" y="1847214"/>
            <a:ext cx="3297554"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Capital </a:t>
            </a:r>
            <a:r>
              <a:rPr sz="1800" b="1" spc="-10" dirty="0">
                <a:latin typeface="Calibri"/>
                <a:cs typeface="Calibri"/>
              </a:rPr>
              <a:t>Investments </a:t>
            </a:r>
            <a:r>
              <a:rPr sz="1800" b="1" dirty="0">
                <a:latin typeface="Calibri"/>
                <a:cs typeface="Calibri"/>
              </a:rPr>
              <a:t>&amp;</a:t>
            </a:r>
            <a:r>
              <a:rPr sz="1800" b="1" spc="-105" dirty="0">
                <a:latin typeface="Calibri"/>
                <a:cs typeface="Calibri"/>
              </a:rPr>
              <a:t> </a:t>
            </a:r>
            <a:r>
              <a:rPr sz="1800" b="1" spc="-5" dirty="0">
                <a:latin typeface="Calibri"/>
                <a:cs typeface="Calibri"/>
              </a:rPr>
              <a:t>Automation</a:t>
            </a:r>
            <a:endParaRPr sz="1800" dirty="0">
              <a:latin typeface="Calibri"/>
              <a:cs typeface="Calibri"/>
            </a:endParaRPr>
          </a:p>
        </p:txBody>
      </p:sp>
      <p:sp>
        <p:nvSpPr>
          <p:cNvPr id="4" name="object 4"/>
          <p:cNvSpPr/>
          <p:nvPr/>
        </p:nvSpPr>
        <p:spPr>
          <a:xfrm>
            <a:off x="8331707" y="2188464"/>
            <a:ext cx="751331" cy="2586227"/>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8580755" y="2312289"/>
            <a:ext cx="228600" cy="2244725"/>
          </a:xfrm>
          <a:prstGeom prst="rect">
            <a:avLst/>
          </a:prstGeom>
        </p:spPr>
        <p:txBody>
          <a:bodyPr vert="vert" wrap="square" lIns="0" tIns="0" rIns="0" bIns="0" rtlCol="0">
            <a:spAutoFit/>
          </a:bodyPr>
          <a:lstStyle/>
          <a:p>
            <a:pPr marL="12700">
              <a:lnSpc>
                <a:spcPts val="1614"/>
              </a:lnSpc>
            </a:pPr>
            <a:r>
              <a:rPr sz="1600" spc="-5" dirty="0">
                <a:latin typeface="Calibri"/>
                <a:cs typeface="Calibri"/>
              </a:rPr>
              <a:t>On</a:t>
            </a:r>
            <a:r>
              <a:rPr sz="1600" spc="-10" dirty="0">
                <a:latin typeface="Calibri"/>
                <a:cs typeface="Calibri"/>
              </a:rPr>
              <a:t>g</a:t>
            </a:r>
            <a:r>
              <a:rPr sz="1600" spc="-5" dirty="0">
                <a:latin typeface="Calibri"/>
                <a:cs typeface="Calibri"/>
              </a:rPr>
              <a:t>oi</a:t>
            </a:r>
            <a:r>
              <a:rPr sz="1600" dirty="0">
                <a:latin typeface="Calibri"/>
                <a:cs typeface="Calibri"/>
              </a:rPr>
              <a:t>ng</a:t>
            </a:r>
            <a:r>
              <a:rPr sz="1600" spc="-10" dirty="0">
                <a:latin typeface="Calibri"/>
                <a:cs typeface="Calibri"/>
              </a:rPr>
              <a:t> </a:t>
            </a:r>
            <a:r>
              <a:rPr sz="1600" dirty="0">
                <a:latin typeface="Calibri"/>
                <a:cs typeface="Calibri"/>
              </a:rPr>
              <a:t>Mai</a:t>
            </a:r>
            <a:r>
              <a:rPr sz="1600" spc="-15" dirty="0">
                <a:latin typeface="Calibri"/>
                <a:cs typeface="Calibri"/>
              </a:rPr>
              <a:t>n</a:t>
            </a:r>
            <a:r>
              <a:rPr sz="1600" spc="-10" dirty="0">
                <a:latin typeface="Calibri"/>
                <a:cs typeface="Calibri"/>
              </a:rPr>
              <a:t>t</a:t>
            </a:r>
            <a:r>
              <a:rPr sz="1600" dirty="0">
                <a:latin typeface="Calibri"/>
                <a:cs typeface="Calibri"/>
              </a:rPr>
              <a:t>enance</a:t>
            </a:r>
            <a:r>
              <a:rPr sz="1600" spc="-15" dirty="0">
                <a:latin typeface="Calibri"/>
                <a:cs typeface="Calibri"/>
              </a:rPr>
              <a:t> </a:t>
            </a:r>
            <a:r>
              <a:rPr sz="1600" dirty="0">
                <a:latin typeface="Calibri"/>
                <a:cs typeface="Calibri"/>
              </a:rPr>
              <a:t>–</a:t>
            </a:r>
            <a:r>
              <a:rPr sz="1600" spc="-5" dirty="0">
                <a:latin typeface="Calibri"/>
                <a:cs typeface="Calibri"/>
              </a:rPr>
              <a:t> $$</a:t>
            </a:r>
            <a:endParaRPr sz="1600" dirty="0">
              <a:latin typeface="Calibri"/>
              <a:cs typeface="Calibri"/>
            </a:endParaRPr>
          </a:p>
        </p:txBody>
      </p:sp>
      <p:sp>
        <p:nvSpPr>
          <p:cNvPr id="7" name="object 7"/>
          <p:cNvSpPr txBox="1"/>
          <p:nvPr/>
        </p:nvSpPr>
        <p:spPr>
          <a:xfrm>
            <a:off x="7880731" y="4100525"/>
            <a:ext cx="436880" cy="514350"/>
          </a:xfrm>
          <a:prstGeom prst="rect">
            <a:avLst/>
          </a:prstGeom>
        </p:spPr>
        <p:txBody>
          <a:bodyPr vert="horz" wrap="square" lIns="0" tIns="13335" rIns="0" bIns="0" rtlCol="0">
            <a:spAutoFit/>
          </a:bodyPr>
          <a:lstStyle/>
          <a:p>
            <a:pPr marL="12700">
              <a:lnSpc>
                <a:spcPct val="100000"/>
              </a:lnSpc>
              <a:spcBef>
                <a:spcPts val="105"/>
              </a:spcBef>
            </a:pPr>
            <a:r>
              <a:rPr sz="3200" spc="-10" dirty="0">
                <a:latin typeface="Calibri"/>
                <a:cs typeface="Calibri"/>
              </a:rPr>
              <a:t>$$</a:t>
            </a:r>
            <a:endParaRPr sz="3200" dirty="0">
              <a:latin typeface="Calibri"/>
              <a:cs typeface="Calibri"/>
            </a:endParaRPr>
          </a:p>
        </p:txBody>
      </p:sp>
      <p:sp>
        <p:nvSpPr>
          <p:cNvPr id="8" name="object 8"/>
          <p:cNvSpPr/>
          <p:nvPr/>
        </p:nvSpPr>
        <p:spPr>
          <a:xfrm>
            <a:off x="257556" y="3712464"/>
            <a:ext cx="7635240" cy="1307592"/>
          </a:xfrm>
          <a:prstGeom prst="rect">
            <a:avLst/>
          </a:prstGeom>
          <a:blipFill>
            <a:blip r:embed="rId4" cstate="print"/>
            <a:stretch>
              <a:fillRect/>
            </a:stretch>
          </a:blipFill>
        </p:spPr>
        <p:txBody>
          <a:bodyPr wrap="square" lIns="0" tIns="0" rIns="0" bIns="0" rtlCol="0"/>
          <a:lstStyle/>
          <a:p>
            <a:endParaRPr dirty="0"/>
          </a:p>
        </p:txBody>
      </p:sp>
      <p:sp>
        <p:nvSpPr>
          <p:cNvPr id="9" name="object 9"/>
          <p:cNvSpPr txBox="1"/>
          <p:nvPr/>
        </p:nvSpPr>
        <p:spPr>
          <a:xfrm>
            <a:off x="454863" y="3907916"/>
            <a:ext cx="432244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Medium / </a:t>
            </a:r>
            <a:r>
              <a:rPr sz="1400" spc="-10" dirty="0">
                <a:latin typeface="Calibri"/>
                <a:cs typeface="Calibri"/>
              </a:rPr>
              <a:t>Large UAS Integration Pre-Implementation</a:t>
            </a:r>
            <a:r>
              <a:rPr sz="1400" spc="75" dirty="0">
                <a:latin typeface="Calibri"/>
                <a:cs typeface="Calibri"/>
              </a:rPr>
              <a:t> </a:t>
            </a:r>
            <a:r>
              <a:rPr sz="1400" spc="-5" dirty="0">
                <a:latin typeface="Calibri"/>
                <a:cs typeface="Calibri"/>
              </a:rPr>
              <a:t>(R&amp;D)</a:t>
            </a:r>
            <a:endParaRPr sz="1400" dirty="0">
              <a:latin typeface="Calibri"/>
              <a:cs typeface="Calibri"/>
            </a:endParaRPr>
          </a:p>
        </p:txBody>
      </p:sp>
      <p:sp>
        <p:nvSpPr>
          <p:cNvPr id="10" name="object 10"/>
          <p:cNvSpPr txBox="1"/>
          <p:nvPr/>
        </p:nvSpPr>
        <p:spPr>
          <a:xfrm>
            <a:off x="454863" y="4335017"/>
            <a:ext cx="3661410" cy="452755"/>
          </a:xfrm>
          <a:prstGeom prst="rect">
            <a:avLst/>
          </a:prstGeom>
        </p:spPr>
        <p:txBody>
          <a:bodyPr vert="horz" wrap="square" lIns="0" tIns="13335" rIns="0" bIns="0" rtlCol="0">
            <a:spAutoFit/>
          </a:bodyPr>
          <a:lstStyle/>
          <a:p>
            <a:pPr marL="12700" marR="5080">
              <a:lnSpc>
                <a:spcPct val="100000"/>
              </a:lnSpc>
              <a:spcBef>
                <a:spcPts val="105"/>
              </a:spcBef>
            </a:pPr>
            <a:r>
              <a:rPr sz="1400" spc="-35" dirty="0">
                <a:latin typeface="Calibri"/>
                <a:cs typeface="Calibri"/>
              </a:rPr>
              <a:t>ATM </a:t>
            </a:r>
            <a:r>
              <a:rPr sz="1400" spc="-10" dirty="0">
                <a:latin typeface="Calibri"/>
                <a:cs typeface="Calibri"/>
              </a:rPr>
              <a:t>Updates </a:t>
            </a:r>
            <a:r>
              <a:rPr sz="1400" dirty="0">
                <a:latin typeface="Calibri"/>
                <a:cs typeface="Calibri"/>
              </a:rPr>
              <a:t>– ERAM, </a:t>
            </a:r>
            <a:r>
              <a:rPr sz="1400" spc="-25" dirty="0">
                <a:latin typeface="Calibri"/>
                <a:cs typeface="Calibri"/>
              </a:rPr>
              <a:t>STARS, </a:t>
            </a:r>
            <a:r>
              <a:rPr sz="1400" dirty="0">
                <a:latin typeface="Calibri"/>
                <a:cs typeface="Calibri"/>
              </a:rPr>
              <a:t>NAS </a:t>
            </a:r>
            <a:r>
              <a:rPr sz="1400" spc="-20" dirty="0">
                <a:latin typeface="Calibri"/>
                <a:cs typeface="Calibri"/>
              </a:rPr>
              <a:t>Voice </a:t>
            </a:r>
            <a:r>
              <a:rPr sz="1400" spc="-5" dirty="0">
                <a:latin typeface="Calibri"/>
                <a:cs typeface="Calibri"/>
              </a:rPr>
              <a:t>Switch  Development of Minimum </a:t>
            </a:r>
            <a:r>
              <a:rPr sz="1400" spc="-10" dirty="0">
                <a:latin typeface="Calibri"/>
                <a:cs typeface="Calibri"/>
              </a:rPr>
              <a:t>Performance</a:t>
            </a:r>
            <a:r>
              <a:rPr sz="1400" spc="0" dirty="0">
                <a:latin typeface="Calibri"/>
                <a:cs typeface="Calibri"/>
              </a:rPr>
              <a:t> </a:t>
            </a:r>
            <a:r>
              <a:rPr sz="1400" spc="-10" dirty="0">
                <a:latin typeface="Calibri"/>
                <a:cs typeface="Calibri"/>
              </a:rPr>
              <a:t>Standards</a:t>
            </a:r>
            <a:endParaRPr sz="1400" dirty="0">
              <a:latin typeface="Calibri"/>
              <a:cs typeface="Calibri"/>
            </a:endParaRPr>
          </a:p>
        </p:txBody>
      </p:sp>
      <p:sp>
        <p:nvSpPr>
          <p:cNvPr id="11" name="object 11"/>
          <p:cNvSpPr/>
          <p:nvPr/>
        </p:nvSpPr>
        <p:spPr>
          <a:xfrm>
            <a:off x="5172202" y="3802126"/>
            <a:ext cx="0" cy="1104900"/>
          </a:xfrm>
          <a:custGeom>
            <a:avLst/>
            <a:gdLst/>
            <a:ahLst/>
            <a:cxnLst/>
            <a:rect l="l" t="t" r="r" b="b"/>
            <a:pathLst>
              <a:path h="1104900">
                <a:moveTo>
                  <a:pt x="0" y="0"/>
                </a:moveTo>
                <a:lnTo>
                  <a:pt x="0" y="1104900"/>
                </a:lnTo>
              </a:path>
            </a:pathLst>
          </a:custGeom>
          <a:ln w="9525">
            <a:solidFill>
              <a:srgbClr val="000000"/>
            </a:solidFill>
          </a:ln>
        </p:spPr>
        <p:txBody>
          <a:bodyPr wrap="square" lIns="0" tIns="0" rIns="0" bIns="0" rtlCol="0"/>
          <a:lstStyle/>
          <a:p>
            <a:endParaRPr dirty="0"/>
          </a:p>
        </p:txBody>
      </p:sp>
      <p:sp>
        <p:nvSpPr>
          <p:cNvPr id="12" name="object 12"/>
          <p:cNvSpPr txBox="1"/>
          <p:nvPr/>
        </p:nvSpPr>
        <p:spPr>
          <a:xfrm>
            <a:off x="5251830" y="4007611"/>
            <a:ext cx="1186180" cy="666115"/>
          </a:xfrm>
          <a:prstGeom prst="rect">
            <a:avLst/>
          </a:prstGeom>
        </p:spPr>
        <p:txBody>
          <a:bodyPr vert="horz" wrap="square" lIns="0" tIns="13335" rIns="0" bIns="0" rtlCol="0">
            <a:spAutoFit/>
          </a:bodyPr>
          <a:lstStyle/>
          <a:p>
            <a:pPr marL="12700" marR="5080" algn="just">
              <a:lnSpc>
                <a:spcPct val="100000"/>
              </a:lnSpc>
              <a:spcBef>
                <a:spcPts val="105"/>
              </a:spcBef>
            </a:pPr>
            <a:r>
              <a:rPr sz="1400" dirty="0">
                <a:latin typeface="Calibri"/>
                <a:cs typeface="Calibri"/>
              </a:rPr>
              <a:t>Medium / </a:t>
            </a:r>
            <a:r>
              <a:rPr sz="1400" spc="-10" dirty="0">
                <a:latin typeface="Calibri"/>
                <a:cs typeface="Calibri"/>
              </a:rPr>
              <a:t>Large  </a:t>
            </a:r>
            <a:r>
              <a:rPr sz="1400" spc="-15" dirty="0">
                <a:latin typeface="Calibri"/>
                <a:cs typeface="Calibri"/>
              </a:rPr>
              <a:t>UAS </a:t>
            </a:r>
            <a:r>
              <a:rPr sz="1400" spc="-10" dirty="0">
                <a:latin typeface="Calibri"/>
                <a:cs typeface="Calibri"/>
              </a:rPr>
              <a:t>Integration  Imp</a:t>
            </a:r>
            <a:r>
              <a:rPr sz="1400" dirty="0">
                <a:latin typeface="Calibri"/>
                <a:cs typeface="Calibri"/>
              </a:rPr>
              <a:t>le</a:t>
            </a:r>
            <a:r>
              <a:rPr sz="1400" spc="-10" dirty="0">
                <a:latin typeface="Calibri"/>
                <a:cs typeface="Calibri"/>
              </a:rPr>
              <a:t>m</a:t>
            </a:r>
            <a:r>
              <a:rPr sz="1400" dirty="0">
                <a:latin typeface="Calibri"/>
                <a:cs typeface="Calibri"/>
              </a:rPr>
              <a:t>e</a:t>
            </a:r>
            <a:r>
              <a:rPr sz="1400" spc="-20" dirty="0">
                <a:latin typeface="Calibri"/>
                <a:cs typeface="Calibri"/>
              </a:rPr>
              <a:t>n</a:t>
            </a:r>
            <a:r>
              <a:rPr sz="1400" spc="-15" dirty="0">
                <a:latin typeface="Calibri"/>
                <a:cs typeface="Calibri"/>
              </a:rPr>
              <a:t>ta</a:t>
            </a:r>
            <a:r>
              <a:rPr sz="1400" dirty="0">
                <a:latin typeface="Calibri"/>
                <a:cs typeface="Calibri"/>
              </a:rPr>
              <a:t>tion</a:t>
            </a:r>
          </a:p>
        </p:txBody>
      </p:sp>
      <p:sp>
        <p:nvSpPr>
          <p:cNvPr id="13" name="object 13"/>
          <p:cNvSpPr txBox="1"/>
          <p:nvPr/>
        </p:nvSpPr>
        <p:spPr>
          <a:xfrm>
            <a:off x="133222" y="4160055"/>
            <a:ext cx="152400" cy="599440"/>
          </a:xfrm>
          <a:prstGeom prst="rect">
            <a:avLst/>
          </a:prstGeom>
        </p:spPr>
        <p:txBody>
          <a:bodyPr vert="vert270" wrap="square" lIns="0" tIns="0" rIns="0" bIns="0" rtlCol="0">
            <a:spAutoFit/>
          </a:bodyPr>
          <a:lstStyle/>
          <a:p>
            <a:pPr marL="12700">
              <a:lnSpc>
                <a:spcPts val="1045"/>
              </a:lnSpc>
            </a:pPr>
            <a:r>
              <a:rPr sz="1000" dirty="0">
                <a:latin typeface="Calibri"/>
                <a:cs typeface="Calibri"/>
              </a:rPr>
              <a:t>I</a:t>
            </a:r>
            <a:r>
              <a:rPr sz="1000" spc="0" dirty="0">
                <a:latin typeface="Calibri"/>
                <a:cs typeface="Calibri"/>
              </a:rPr>
              <a:t>n</a:t>
            </a:r>
            <a:r>
              <a:rPr sz="1000" dirty="0">
                <a:latin typeface="Calibri"/>
                <a:cs typeface="Calibri"/>
              </a:rPr>
              <a:t>tegration</a:t>
            </a:r>
          </a:p>
        </p:txBody>
      </p:sp>
      <p:sp>
        <p:nvSpPr>
          <p:cNvPr id="14" name="object 14"/>
          <p:cNvSpPr/>
          <p:nvPr/>
        </p:nvSpPr>
        <p:spPr>
          <a:xfrm>
            <a:off x="233172" y="893063"/>
            <a:ext cx="8756904" cy="822960"/>
          </a:xfrm>
          <a:prstGeom prst="rect">
            <a:avLst/>
          </a:prstGeom>
          <a:blipFill>
            <a:blip r:embed="rId5" cstate="print"/>
            <a:stretch>
              <a:fillRect/>
            </a:stretch>
          </a:blipFill>
        </p:spPr>
        <p:txBody>
          <a:bodyPr wrap="square" lIns="0" tIns="0" rIns="0" bIns="0" rtlCol="0"/>
          <a:lstStyle/>
          <a:p>
            <a:endParaRPr dirty="0"/>
          </a:p>
        </p:txBody>
      </p:sp>
      <p:sp>
        <p:nvSpPr>
          <p:cNvPr id="15" name="object 15"/>
          <p:cNvSpPr txBox="1"/>
          <p:nvPr/>
        </p:nvSpPr>
        <p:spPr>
          <a:xfrm>
            <a:off x="533196" y="932433"/>
            <a:ext cx="5792470" cy="299720"/>
          </a:xfrm>
          <a:prstGeom prst="rect">
            <a:avLst/>
          </a:prstGeom>
        </p:spPr>
        <p:txBody>
          <a:bodyPr vert="horz" wrap="square" lIns="0" tIns="12700" rIns="0" bIns="0" rtlCol="0">
            <a:spAutoFit/>
          </a:bodyPr>
          <a:lstStyle/>
          <a:p>
            <a:pPr marL="12700">
              <a:lnSpc>
                <a:spcPct val="100000"/>
              </a:lnSpc>
              <a:spcBef>
                <a:spcPts val="100"/>
              </a:spcBef>
              <a:tabLst>
                <a:tab pos="1325880" algn="l"/>
                <a:tab pos="2750185" algn="l"/>
                <a:tab pos="4164965" algn="l"/>
                <a:tab pos="5315585" algn="l"/>
              </a:tabLst>
            </a:pPr>
            <a:r>
              <a:rPr sz="1800" spc="-5" dirty="0">
                <a:latin typeface="Calibri"/>
                <a:cs typeface="Calibri"/>
              </a:rPr>
              <a:t>201</a:t>
            </a:r>
            <a:r>
              <a:rPr sz="1800" dirty="0">
                <a:latin typeface="Calibri"/>
                <a:cs typeface="Calibri"/>
              </a:rPr>
              <a:t>6	</a:t>
            </a:r>
            <a:r>
              <a:rPr sz="1800" spc="-5" dirty="0">
                <a:latin typeface="Calibri"/>
                <a:cs typeface="Calibri"/>
              </a:rPr>
              <a:t>201</a:t>
            </a:r>
            <a:r>
              <a:rPr sz="1800" dirty="0">
                <a:latin typeface="Calibri"/>
                <a:cs typeface="Calibri"/>
              </a:rPr>
              <a:t>7	</a:t>
            </a:r>
            <a:r>
              <a:rPr sz="1800" spc="-5" dirty="0">
                <a:latin typeface="Calibri"/>
                <a:cs typeface="Calibri"/>
              </a:rPr>
              <a:t>201</a:t>
            </a:r>
            <a:r>
              <a:rPr sz="1800" dirty="0">
                <a:latin typeface="Calibri"/>
                <a:cs typeface="Calibri"/>
              </a:rPr>
              <a:t>8	</a:t>
            </a:r>
            <a:r>
              <a:rPr sz="1800" spc="-5" dirty="0">
                <a:latin typeface="Calibri"/>
                <a:cs typeface="Calibri"/>
              </a:rPr>
              <a:t>201</a:t>
            </a:r>
            <a:r>
              <a:rPr sz="1800" dirty="0">
                <a:latin typeface="Calibri"/>
                <a:cs typeface="Calibri"/>
              </a:rPr>
              <a:t>9	</a:t>
            </a:r>
            <a:r>
              <a:rPr sz="1800" spc="-5" dirty="0">
                <a:latin typeface="Calibri"/>
                <a:cs typeface="Calibri"/>
              </a:rPr>
              <a:t>2020</a:t>
            </a:r>
            <a:endParaRPr sz="1800" dirty="0">
              <a:latin typeface="Calibri"/>
              <a:cs typeface="Calibri"/>
            </a:endParaRPr>
          </a:p>
        </p:txBody>
      </p:sp>
      <p:sp>
        <p:nvSpPr>
          <p:cNvPr id="16" name="object 16"/>
          <p:cNvSpPr txBox="1"/>
          <p:nvPr/>
        </p:nvSpPr>
        <p:spPr>
          <a:xfrm>
            <a:off x="7798054" y="932433"/>
            <a:ext cx="48895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2025</a:t>
            </a:r>
            <a:endParaRPr sz="1800" dirty="0">
              <a:latin typeface="Calibri"/>
              <a:cs typeface="Calibri"/>
            </a:endParaRPr>
          </a:p>
        </p:txBody>
      </p:sp>
      <p:sp>
        <p:nvSpPr>
          <p:cNvPr id="17" name="object 17"/>
          <p:cNvSpPr txBox="1"/>
          <p:nvPr/>
        </p:nvSpPr>
        <p:spPr>
          <a:xfrm>
            <a:off x="438708" y="1243075"/>
            <a:ext cx="838835" cy="361315"/>
          </a:xfrm>
          <a:prstGeom prst="rect">
            <a:avLst/>
          </a:prstGeom>
        </p:spPr>
        <p:txBody>
          <a:bodyPr vert="horz" wrap="square" lIns="0" tIns="13335" rIns="0" bIns="0" rtlCol="0">
            <a:spAutoFit/>
          </a:bodyPr>
          <a:lstStyle/>
          <a:p>
            <a:pPr marL="178435" marR="5080" indent="-166370">
              <a:lnSpc>
                <a:spcPct val="100000"/>
              </a:lnSpc>
              <a:spcBef>
                <a:spcPts val="105"/>
              </a:spcBef>
            </a:pPr>
            <a:r>
              <a:rPr sz="1100" i="1" spc="-5" dirty="0">
                <a:latin typeface="Calibri"/>
                <a:cs typeface="Calibri"/>
              </a:rPr>
              <a:t>Registration</a:t>
            </a:r>
            <a:r>
              <a:rPr sz="1100" i="1" spc="-85" dirty="0">
                <a:latin typeface="Calibri"/>
                <a:cs typeface="Calibri"/>
              </a:rPr>
              <a:t> </a:t>
            </a:r>
            <a:r>
              <a:rPr sz="1100" i="1" dirty="0">
                <a:latin typeface="Calibri"/>
                <a:cs typeface="Calibri"/>
              </a:rPr>
              <a:t>&amp;  Part</a:t>
            </a:r>
            <a:r>
              <a:rPr sz="1100" i="1" spc="-125" dirty="0">
                <a:latin typeface="Calibri"/>
                <a:cs typeface="Calibri"/>
              </a:rPr>
              <a:t> </a:t>
            </a:r>
            <a:r>
              <a:rPr sz="1100" i="1" dirty="0">
                <a:latin typeface="Calibri"/>
                <a:cs typeface="Calibri"/>
              </a:rPr>
              <a:t>107</a:t>
            </a:r>
            <a:endParaRPr sz="1100" dirty="0">
              <a:latin typeface="Calibri"/>
              <a:cs typeface="Calibri"/>
            </a:endParaRPr>
          </a:p>
        </p:txBody>
      </p:sp>
      <p:sp>
        <p:nvSpPr>
          <p:cNvPr id="18" name="object 18"/>
          <p:cNvSpPr txBox="1"/>
          <p:nvPr/>
        </p:nvSpPr>
        <p:spPr>
          <a:xfrm>
            <a:off x="1662429" y="1243075"/>
            <a:ext cx="866140" cy="361315"/>
          </a:xfrm>
          <a:prstGeom prst="rect">
            <a:avLst/>
          </a:prstGeom>
        </p:spPr>
        <p:txBody>
          <a:bodyPr vert="horz" wrap="square" lIns="0" tIns="13335" rIns="0" bIns="0" rtlCol="0">
            <a:spAutoFit/>
          </a:bodyPr>
          <a:lstStyle/>
          <a:p>
            <a:pPr marL="91440" marR="5080" indent="-79375">
              <a:lnSpc>
                <a:spcPct val="100000"/>
              </a:lnSpc>
              <a:spcBef>
                <a:spcPts val="105"/>
              </a:spcBef>
            </a:pPr>
            <a:r>
              <a:rPr sz="1100" i="1" dirty="0">
                <a:latin typeface="Calibri"/>
                <a:cs typeface="Calibri"/>
              </a:rPr>
              <a:t>Security &amp;</a:t>
            </a:r>
            <a:r>
              <a:rPr sz="1100" i="1" spc="-125" dirty="0">
                <a:latin typeface="Calibri"/>
                <a:cs typeface="Calibri"/>
              </a:rPr>
              <a:t> </a:t>
            </a:r>
            <a:r>
              <a:rPr sz="1100" i="1" dirty="0">
                <a:latin typeface="Calibri"/>
                <a:cs typeface="Calibri"/>
              </a:rPr>
              <a:t>UAS  </a:t>
            </a:r>
            <a:r>
              <a:rPr sz="1100" i="1" spc="-5" dirty="0">
                <a:latin typeface="Calibri"/>
                <a:cs typeface="Calibri"/>
              </a:rPr>
              <a:t>Over</a:t>
            </a:r>
            <a:r>
              <a:rPr sz="1100" i="1" spc="-100" dirty="0">
                <a:latin typeface="Calibri"/>
                <a:cs typeface="Calibri"/>
              </a:rPr>
              <a:t> </a:t>
            </a:r>
            <a:r>
              <a:rPr sz="1100" i="1" dirty="0">
                <a:latin typeface="Calibri"/>
                <a:cs typeface="Calibri"/>
              </a:rPr>
              <a:t>People</a:t>
            </a:r>
            <a:endParaRPr sz="1100" dirty="0">
              <a:latin typeface="Calibri"/>
              <a:cs typeface="Calibri"/>
            </a:endParaRPr>
          </a:p>
        </p:txBody>
      </p:sp>
      <p:sp>
        <p:nvSpPr>
          <p:cNvPr id="19" name="object 19"/>
          <p:cNvSpPr txBox="1"/>
          <p:nvPr/>
        </p:nvSpPr>
        <p:spPr>
          <a:xfrm>
            <a:off x="3800983" y="1327530"/>
            <a:ext cx="1236980" cy="193675"/>
          </a:xfrm>
          <a:prstGeom prst="rect">
            <a:avLst/>
          </a:prstGeom>
        </p:spPr>
        <p:txBody>
          <a:bodyPr vert="horz" wrap="square" lIns="0" tIns="13335" rIns="0" bIns="0" rtlCol="0">
            <a:spAutoFit/>
          </a:bodyPr>
          <a:lstStyle/>
          <a:p>
            <a:pPr marL="12700">
              <a:lnSpc>
                <a:spcPct val="100000"/>
              </a:lnSpc>
              <a:spcBef>
                <a:spcPts val="105"/>
              </a:spcBef>
            </a:pPr>
            <a:r>
              <a:rPr sz="1100" i="1" spc="-5" dirty="0">
                <a:latin typeface="Calibri"/>
                <a:cs typeface="Calibri"/>
              </a:rPr>
              <a:t>Expanded</a:t>
            </a:r>
            <a:r>
              <a:rPr sz="1100" i="1" spc="-65" dirty="0">
                <a:latin typeface="Calibri"/>
                <a:cs typeface="Calibri"/>
              </a:rPr>
              <a:t> </a:t>
            </a:r>
            <a:r>
              <a:rPr sz="1100" i="1" spc="-5" dirty="0">
                <a:latin typeface="Calibri"/>
                <a:cs typeface="Calibri"/>
              </a:rPr>
              <a:t>Operations</a:t>
            </a:r>
            <a:endParaRPr sz="1100" dirty="0">
              <a:latin typeface="Calibri"/>
              <a:cs typeface="Calibri"/>
            </a:endParaRPr>
          </a:p>
        </p:txBody>
      </p:sp>
      <p:sp>
        <p:nvSpPr>
          <p:cNvPr id="20" name="object 20"/>
          <p:cNvSpPr txBox="1"/>
          <p:nvPr/>
        </p:nvSpPr>
        <p:spPr>
          <a:xfrm>
            <a:off x="6414896" y="1243075"/>
            <a:ext cx="1361440" cy="361315"/>
          </a:xfrm>
          <a:prstGeom prst="rect">
            <a:avLst/>
          </a:prstGeom>
        </p:spPr>
        <p:txBody>
          <a:bodyPr vert="horz" wrap="square" lIns="0" tIns="13335" rIns="0" bIns="0" rtlCol="0">
            <a:spAutoFit/>
          </a:bodyPr>
          <a:lstStyle/>
          <a:p>
            <a:pPr marL="12700" marR="5080" indent="40640">
              <a:lnSpc>
                <a:spcPct val="100000"/>
              </a:lnSpc>
              <a:spcBef>
                <a:spcPts val="105"/>
              </a:spcBef>
            </a:pPr>
            <a:r>
              <a:rPr sz="1100" i="1" dirty="0">
                <a:latin typeface="Calibri"/>
                <a:cs typeface="Calibri"/>
              </a:rPr>
              <a:t>Integrated </a:t>
            </a:r>
            <a:r>
              <a:rPr sz="1100" i="1" spc="-5" dirty="0">
                <a:latin typeface="Calibri"/>
                <a:cs typeface="Calibri"/>
              </a:rPr>
              <a:t>Operations  Small Cargo</a:t>
            </a:r>
            <a:r>
              <a:rPr sz="1100" i="1" spc="-50" dirty="0">
                <a:latin typeface="Calibri"/>
                <a:cs typeface="Calibri"/>
              </a:rPr>
              <a:t> </a:t>
            </a:r>
            <a:r>
              <a:rPr sz="1100" i="1" spc="-5" dirty="0">
                <a:latin typeface="Calibri"/>
                <a:cs typeface="Calibri"/>
              </a:rPr>
              <a:t>Operations</a:t>
            </a:r>
            <a:endParaRPr sz="1100" dirty="0">
              <a:latin typeface="Calibri"/>
              <a:cs typeface="Calibri"/>
            </a:endParaRPr>
          </a:p>
        </p:txBody>
      </p:sp>
      <p:sp>
        <p:nvSpPr>
          <p:cNvPr id="21" name="object 21"/>
          <p:cNvSpPr/>
          <p:nvPr/>
        </p:nvSpPr>
        <p:spPr>
          <a:xfrm>
            <a:off x="334962" y="1219200"/>
            <a:ext cx="8611235" cy="0"/>
          </a:xfrm>
          <a:custGeom>
            <a:avLst/>
            <a:gdLst/>
            <a:ahLst/>
            <a:cxnLst/>
            <a:rect l="l" t="t" r="r" b="b"/>
            <a:pathLst>
              <a:path w="8611235">
                <a:moveTo>
                  <a:pt x="0" y="0"/>
                </a:moveTo>
                <a:lnTo>
                  <a:pt x="8610663" y="0"/>
                </a:lnTo>
              </a:path>
            </a:pathLst>
          </a:custGeom>
          <a:ln w="9525">
            <a:solidFill>
              <a:srgbClr val="000000"/>
            </a:solidFill>
          </a:ln>
        </p:spPr>
        <p:txBody>
          <a:bodyPr wrap="square" lIns="0" tIns="0" rIns="0" bIns="0" rtlCol="0"/>
          <a:lstStyle/>
          <a:p>
            <a:endParaRPr dirty="0"/>
          </a:p>
        </p:txBody>
      </p:sp>
      <p:sp>
        <p:nvSpPr>
          <p:cNvPr id="22" name="object 22"/>
          <p:cNvSpPr txBox="1"/>
          <p:nvPr/>
        </p:nvSpPr>
        <p:spPr>
          <a:xfrm>
            <a:off x="6752081" y="868756"/>
            <a:ext cx="62992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 . . . .</a:t>
            </a:r>
            <a:r>
              <a:rPr sz="1800" spc="-125" dirty="0">
                <a:latin typeface="Calibri"/>
                <a:cs typeface="Calibri"/>
              </a:rPr>
              <a:t> </a:t>
            </a:r>
            <a:r>
              <a:rPr sz="1800" dirty="0">
                <a:latin typeface="Calibri"/>
                <a:cs typeface="Calibri"/>
              </a:rPr>
              <a:t>.</a:t>
            </a:r>
          </a:p>
        </p:txBody>
      </p:sp>
      <p:sp>
        <p:nvSpPr>
          <p:cNvPr id="23" name="object 23"/>
          <p:cNvSpPr/>
          <p:nvPr/>
        </p:nvSpPr>
        <p:spPr>
          <a:xfrm>
            <a:off x="260604" y="2950464"/>
            <a:ext cx="7632192" cy="717804"/>
          </a:xfrm>
          <a:prstGeom prst="rect">
            <a:avLst/>
          </a:prstGeom>
          <a:blipFill>
            <a:blip r:embed="rId6" cstate="print"/>
            <a:stretch>
              <a:fillRect/>
            </a:stretch>
          </a:blipFill>
        </p:spPr>
        <p:txBody>
          <a:bodyPr wrap="square" lIns="0" tIns="0" rIns="0" bIns="0" rtlCol="0"/>
          <a:lstStyle/>
          <a:p>
            <a:endParaRPr dirty="0"/>
          </a:p>
        </p:txBody>
      </p:sp>
      <p:sp>
        <p:nvSpPr>
          <p:cNvPr id="24" name="object 24"/>
          <p:cNvSpPr txBox="1"/>
          <p:nvPr/>
        </p:nvSpPr>
        <p:spPr>
          <a:xfrm>
            <a:off x="383540" y="3070098"/>
            <a:ext cx="1003935" cy="452755"/>
          </a:xfrm>
          <a:prstGeom prst="rect">
            <a:avLst/>
          </a:prstGeom>
        </p:spPr>
        <p:txBody>
          <a:bodyPr vert="horz" wrap="square" lIns="0" tIns="12700" rIns="0" bIns="0" rtlCol="0">
            <a:spAutoFit/>
          </a:bodyPr>
          <a:lstStyle/>
          <a:p>
            <a:pPr marL="12700" marR="5080">
              <a:lnSpc>
                <a:spcPct val="100000"/>
              </a:lnSpc>
              <a:spcBef>
                <a:spcPts val="100"/>
              </a:spcBef>
            </a:pPr>
            <a:r>
              <a:rPr sz="1400" spc="-5" dirty="0">
                <a:solidFill>
                  <a:srgbClr val="FFFFFF"/>
                </a:solidFill>
                <a:latin typeface="Calibri"/>
                <a:cs typeface="Calibri"/>
              </a:rPr>
              <a:t>Registration,  </a:t>
            </a:r>
            <a:r>
              <a:rPr sz="1400" spc="-10" dirty="0">
                <a:solidFill>
                  <a:srgbClr val="FFFFFF"/>
                </a:solidFill>
                <a:latin typeface="Calibri"/>
                <a:cs typeface="Calibri"/>
              </a:rPr>
              <a:t>Waiver</a:t>
            </a:r>
            <a:r>
              <a:rPr sz="1400" spc="-80" dirty="0">
                <a:solidFill>
                  <a:srgbClr val="FFFFFF"/>
                </a:solidFill>
                <a:latin typeface="Calibri"/>
                <a:cs typeface="Calibri"/>
              </a:rPr>
              <a:t> </a:t>
            </a:r>
            <a:r>
              <a:rPr sz="1400" spc="-10" dirty="0">
                <a:solidFill>
                  <a:srgbClr val="FFFFFF"/>
                </a:solidFill>
                <a:latin typeface="Calibri"/>
                <a:cs typeface="Calibri"/>
              </a:rPr>
              <a:t>Portal</a:t>
            </a:r>
            <a:endParaRPr sz="1400" dirty="0">
              <a:latin typeface="Calibri"/>
              <a:cs typeface="Calibri"/>
            </a:endParaRPr>
          </a:p>
        </p:txBody>
      </p:sp>
      <p:sp>
        <p:nvSpPr>
          <p:cNvPr id="25" name="object 25"/>
          <p:cNvSpPr/>
          <p:nvPr/>
        </p:nvSpPr>
        <p:spPr>
          <a:xfrm>
            <a:off x="1447800" y="3048380"/>
            <a:ext cx="0" cy="516890"/>
          </a:xfrm>
          <a:custGeom>
            <a:avLst/>
            <a:gdLst/>
            <a:ahLst/>
            <a:cxnLst/>
            <a:rect l="l" t="t" r="r" b="b"/>
            <a:pathLst>
              <a:path h="516889">
                <a:moveTo>
                  <a:pt x="0" y="0"/>
                </a:moveTo>
                <a:lnTo>
                  <a:pt x="0" y="516509"/>
                </a:lnTo>
              </a:path>
            </a:pathLst>
          </a:custGeom>
          <a:ln w="9525">
            <a:solidFill>
              <a:srgbClr val="000000"/>
            </a:solidFill>
          </a:ln>
        </p:spPr>
        <p:txBody>
          <a:bodyPr wrap="square" lIns="0" tIns="0" rIns="0" bIns="0" rtlCol="0"/>
          <a:lstStyle/>
          <a:p>
            <a:endParaRPr dirty="0"/>
          </a:p>
        </p:txBody>
      </p:sp>
      <p:sp>
        <p:nvSpPr>
          <p:cNvPr id="26" name="object 26"/>
          <p:cNvSpPr txBox="1"/>
          <p:nvPr/>
        </p:nvSpPr>
        <p:spPr>
          <a:xfrm>
            <a:off x="1526794" y="3054857"/>
            <a:ext cx="2025650" cy="452755"/>
          </a:xfrm>
          <a:prstGeom prst="rect">
            <a:avLst/>
          </a:prstGeom>
        </p:spPr>
        <p:txBody>
          <a:bodyPr vert="horz" wrap="square" lIns="0" tIns="12700" rIns="0" bIns="0" rtlCol="0">
            <a:spAutoFit/>
          </a:bodyPr>
          <a:lstStyle/>
          <a:p>
            <a:pPr marL="12700" marR="5080">
              <a:lnSpc>
                <a:spcPct val="100000"/>
              </a:lnSpc>
              <a:spcBef>
                <a:spcPts val="100"/>
              </a:spcBef>
            </a:pPr>
            <a:r>
              <a:rPr sz="1400" spc="-10" dirty="0">
                <a:solidFill>
                  <a:srgbClr val="FFFFFF"/>
                </a:solidFill>
                <a:latin typeface="Calibri"/>
                <a:cs typeface="Calibri"/>
              </a:rPr>
              <a:t>Integrated Gateway </a:t>
            </a:r>
            <a:r>
              <a:rPr sz="1400" dirty="0">
                <a:solidFill>
                  <a:srgbClr val="FFFFFF"/>
                </a:solidFill>
                <a:latin typeface="Calibri"/>
                <a:cs typeface="Calibri"/>
              </a:rPr>
              <a:t>&amp; </a:t>
            </a:r>
            <a:r>
              <a:rPr sz="1400" spc="-10" dirty="0">
                <a:solidFill>
                  <a:srgbClr val="FFFFFF"/>
                </a:solidFill>
                <a:latin typeface="Calibri"/>
                <a:cs typeface="Calibri"/>
              </a:rPr>
              <a:t>Data  Warehouse</a:t>
            </a:r>
            <a:r>
              <a:rPr sz="1400" spc="-80" dirty="0">
                <a:solidFill>
                  <a:srgbClr val="FFFFFF"/>
                </a:solidFill>
                <a:latin typeface="Calibri"/>
                <a:cs typeface="Calibri"/>
              </a:rPr>
              <a:t> </a:t>
            </a:r>
            <a:r>
              <a:rPr sz="1400" spc="-5" dirty="0">
                <a:solidFill>
                  <a:srgbClr val="FFFFFF"/>
                </a:solidFill>
                <a:latin typeface="Calibri"/>
                <a:cs typeface="Calibri"/>
              </a:rPr>
              <a:t>Development</a:t>
            </a:r>
            <a:endParaRPr sz="1400" dirty="0">
              <a:latin typeface="Calibri"/>
              <a:cs typeface="Calibri"/>
            </a:endParaRPr>
          </a:p>
        </p:txBody>
      </p:sp>
      <p:sp>
        <p:nvSpPr>
          <p:cNvPr id="27" name="object 27"/>
          <p:cNvSpPr/>
          <p:nvPr/>
        </p:nvSpPr>
        <p:spPr>
          <a:xfrm>
            <a:off x="3657600" y="3048380"/>
            <a:ext cx="0" cy="516890"/>
          </a:xfrm>
          <a:custGeom>
            <a:avLst/>
            <a:gdLst/>
            <a:ahLst/>
            <a:cxnLst/>
            <a:rect l="l" t="t" r="r" b="b"/>
            <a:pathLst>
              <a:path h="516889">
                <a:moveTo>
                  <a:pt x="0" y="0"/>
                </a:moveTo>
                <a:lnTo>
                  <a:pt x="0" y="516509"/>
                </a:lnTo>
              </a:path>
            </a:pathLst>
          </a:custGeom>
          <a:ln w="9525">
            <a:solidFill>
              <a:srgbClr val="000000"/>
            </a:solidFill>
          </a:ln>
        </p:spPr>
        <p:txBody>
          <a:bodyPr wrap="square" lIns="0" tIns="0" rIns="0" bIns="0" rtlCol="0"/>
          <a:lstStyle/>
          <a:p>
            <a:endParaRPr dirty="0"/>
          </a:p>
        </p:txBody>
      </p:sp>
      <p:sp>
        <p:nvSpPr>
          <p:cNvPr id="28" name="object 28"/>
          <p:cNvSpPr txBox="1"/>
          <p:nvPr/>
        </p:nvSpPr>
        <p:spPr>
          <a:xfrm>
            <a:off x="3736975" y="3054857"/>
            <a:ext cx="2390140"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Calibri"/>
                <a:cs typeface="Calibri"/>
              </a:rPr>
              <a:t>Integrated Gateway</a:t>
            </a:r>
            <a:r>
              <a:rPr sz="1400" spc="-70" dirty="0">
                <a:solidFill>
                  <a:srgbClr val="FFFFFF"/>
                </a:solidFill>
                <a:latin typeface="Calibri"/>
                <a:cs typeface="Calibri"/>
              </a:rPr>
              <a:t> </a:t>
            </a:r>
            <a:r>
              <a:rPr sz="1400" spc="-5" dirty="0">
                <a:solidFill>
                  <a:srgbClr val="FFFFFF"/>
                </a:solidFill>
                <a:latin typeface="Calibri"/>
                <a:cs typeface="Calibri"/>
              </a:rPr>
              <a:t>Sustainment</a:t>
            </a:r>
            <a:endParaRPr sz="1400" dirty="0">
              <a:latin typeface="Calibri"/>
              <a:cs typeface="Calibri"/>
            </a:endParaRPr>
          </a:p>
        </p:txBody>
      </p:sp>
      <p:sp>
        <p:nvSpPr>
          <p:cNvPr id="29" name="object 29"/>
          <p:cNvSpPr txBox="1"/>
          <p:nvPr/>
        </p:nvSpPr>
        <p:spPr>
          <a:xfrm>
            <a:off x="3736975" y="3268217"/>
            <a:ext cx="157543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alibri"/>
                <a:cs typeface="Calibri"/>
              </a:rPr>
              <a:t>+ Additional</a:t>
            </a:r>
            <a:r>
              <a:rPr sz="1400" spc="-85" dirty="0">
                <a:solidFill>
                  <a:srgbClr val="FFFFFF"/>
                </a:solidFill>
                <a:latin typeface="Calibri"/>
                <a:cs typeface="Calibri"/>
              </a:rPr>
              <a:t> </a:t>
            </a:r>
            <a:r>
              <a:rPr sz="1400" dirty="0">
                <a:solidFill>
                  <a:srgbClr val="FFFFFF"/>
                </a:solidFill>
                <a:latin typeface="Calibri"/>
                <a:cs typeface="Calibri"/>
              </a:rPr>
              <a:t>Modules</a:t>
            </a:r>
            <a:endParaRPr sz="1400" dirty="0">
              <a:latin typeface="Calibri"/>
              <a:cs typeface="Calibri"/>
            </a:endParaRPr>
          </a:p>
        </p:txBody>
      </p:sp>
      <p:sp>
        <p:nvSpPr>
          <p:cNvPr id="30" name="object 30"/>
          <p:cNvSpPr txBox="1"/>
          <p:nvPr/>
        </p:nvSpPr>
        <p:spPr>
          <a:xfrm>
            <a:off x="7928609" y="3053333"/>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t>
            </a:r>
          </a:p>
        </p:txBody>
      </p:sp>
      <p:sp>
        <p:nvSpPr>
          <p:cNvPr id="31" name="object 31"/>
          <p:cNvSpPr/>
          <p:nvPr/>
        </p:nvSpPr>
        <p:spPr>
          <a:xfrm>
            <a:off x="260604" y="6135623"/>
            <a:ext cx="7830311" cy="580644"/>
          </a:xfrm>
          <a:prstGeom prst="rect">
            <a:avLst/>
          </a:prstGeom>
          <a:blipFill>
            <a:blip r:embed="rId7" cstate="print"/>
            <a:stretch>
              <a:fillRect/>
            </a:stretch>
          </a:blipFill>
        </p:spPr>
        <p:txBody>
          <a:bodyPr wrap="square" lIns="0" tIns="0" rIns="0" bIns="0" rtlCol="0"/>
          <a:lstStyle/>
          <a:p>
            <a:endParaRPr dirty="0"/>
          </a:p>
        </p:txBody>
      </p:sp>
      <p:sp>
        <p:nvSpPr>
          <p:cNvPr id="32" name="object 32"/>
          <p:cNvSpPr txBox="1"/>
          <p:nvPr/>
        </p:nvSpPr>
        <p:spPr>
          <a:xfrm>
            <a:off x="383540" y="6136335"/>
            <a:ext cx="215328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Calibri"/>
                <a:cs typeface="Calibri"/>
              </a:rPr>
              <a:t>Program </a:t>
            </a:r>
            <a:r>
              <a:rPr sz="1400" spc="-5" dirty="0">
                <a:solidFill>
                  <a:srgbClr val="FFFFFF"/>
                </a:solidFill>
                <a:latin typeface="Calibri"/>
                <a:cs typeface="Calibri"/>
              </a:rPr>
              <a:t>and </a:t>
            </a:r>
            <a:r>
              <a:rPr sz="1400" dirty="0">
                <a:solidFill>
                  <a:srgbClr val="FFFFFF"/>
                </a:solidFill>
                <a:latin typeface="Calibri"/>
                <a:cs typeface="Calibri"/>
              </a:rPr>
              <a:t>Activity</a:t>
            </a:r>
            <a:r>
              <a:rPr sz="1400" spc="-50" dirty="0">
                <a:solidFill>
                  <a:srgbClr val="FFFFFF"/>
                </a:solidFill>
                <a:latin typeface="Calibri"/>
                <a:cs typeface="Calibri"/>
              </a:rPr>
              <a:t> </a:t>
            </a:r>
            <a:r>
              <a:rPr sz="1400" spc="-5" dirty="0">
                <a:solidFill>
                  <a:srgbClr val="FFFFFF"/>
                </a:solidFill>
                <a:latin typeface="Calibri"/>
                <a:cs typeface="Calibri"/>
              </a:rPr>
              <a:t>Support</a:t>
            </a:r>
            <a:endParaRPr sz="1400" dirty="0">
              <a:latin typeface="Calibri"/>
              <a:cs typeface="Calibri"/>
            </a:endParaRPr>
          </a:p>
        </p:txBody>
      </p:sp>
      <p:sp>
        <p:nvSpPr>
          <p:cNvPr id="33" name="object 33"/>
          <p:cNvSpPr txBox="1"/>
          <p:nvPr/>
        </p:nvSpPr>
        <p:spPr>
          <a:xfrm>
            <a:off x="383540" y="6349695"/>
            <a:ext cx="676719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alibri"/>
                <a:cs typeface="Calibri"/>
              </a:rPr>
              <a:t>(e.g. </a:t>
            </a:r>
            <a:r>
              <a:rPr sz="1400" spc="-5" dirty="0">
                <a:solidFill>
                  <a:srgbClr val="FFFFFF"/>
                </a:solidFill>
                <a:latin typeface="Calibri"/>
                <a:cs typeface="Calibri"/>
              </a:rPr>
              <a:t>rulemaking, </a:t>
            </a:r>
            <a:r>
              <a:rPr sz="1400" spc="-10" dirty="0">
                <a:solidFill>
                  <a:srgbClr val="FFFFFF"/>
                </a:solidFill>
                <a:latin typeface="Calibri"/>
                <a:cs typeface="Calibri"/>
              </a:rPr>
              <a:t>safety standards, </a:t>
            </a:r>
            <a:r>
              <a:rPr sz="1400" spc="-5" dirty="0">
                <a:solidFill>
                  <a:srgbClr val="FFFFFF"/>
                </a:solidFill>
                <a:latin typeface="Calibri"/>
                <a:cs typeface="Calibri"/>
              </a:rPr>
              <a:t>policy development, </a:t>
            </a:r>
            <a:r>
              <a:rPr sz="1400" spc="-10" dirty="0">
                <a:solidFill>
                  <a:srgbClr val="FFFFFF"/>
                </a:solidFill>
                <a:latin typeface="Calibri"/>
                <a:cs typeface="Calibri"/>
              </a:rPr>
              <a:t>enforcement, </a:t>
            </a:r>
            <a:r>
              <a:rPr sz="1400" spc="-15" dirty="0">
                <a:solidFill>
                  <a:srgbClr val="FFFFFF"/>
                </a:solidFill>
                <a:latin typeface="Calibri"/>
                <a:cs typeface="Calibri"/>
              </a:rPr>
              <a:t>security, </a:t>
            </a:r>
            <a:r>
              <a:rPr sz="1400" spc="-5" dirty="0">
                <a:solidFill>
                  <a:srgbClr val="FFFFFF"/>
                </a:solidFill>
                <a:latin typeface="Calibri"/>
                <a:cs typeface="Calibri"/>
              </a:rPr>
              <a:t>outreach,</a:t>
            </a:r>
            <a:r>
              <a:rPr sz="1400" spc="225" dirty="0">
                <a:solidFill>
                  <a:srgbClr val="FFFFFF"/>
                </a:solidFill>
                <a:latin typeface="Calibri"/>
                <a:cs typeface="Calibri"/>
              </a:rPr>
              <a:t> </a:t>
            </a:r>
            <a:r>
              <a:rPr sz="1400" spc="-10" dirty="0">
                <a:solidFill>
                  <a:srgbClr val="FFFFFF"/>
                </a:solidFill>
                <a:latin typeface="Calibri"/>
                <a:cs typeface="Calibri"/>
              </a:rPr>
              <a:t>etc.)</a:t>
            </a:r>
            <a:endParaRPr sz="1400" dirty="0">
              <a:latin typeface="Calibri"/>
              <a:cs typeface="Calibri"/>
            </a:endParaRPr>
          </a:p>
        </p:txBody>
      </p:sp>
      <p:sp>
        <p:nvSpPr>
          <p:cNvPr id="34" name="object 34"/>
          <p:cNvSpPr txBox="1"/>
          <p:nvPr/>
        </p:nvSpPr>
        <p:spPr>
          <a:xfrm>
            <a:off x="133222" y="6184274"/>
            <a:ext cx="152400" cy="388620"/>
          </a:xfrm>
          <a:prstGeom prst="rect">
            <a:avLst/>
          </a:prstGeom>
        </p:spPr>
        <p:txBody>
          <a:bodyPr vert="vert270" wrap="square" lIns="0" tIns="0" rIns="0" bIns="0" rtlCol="0">
            <a:spAutoFit/>
          </a:bodyPr>
          <a:lstStyle/>
          <a:p>
            <a:pPr marL="12700">
              <a:lnSpc>
                <a:spcPts val="1045"/>
              </a:lnSpc>
            </a:pPr>
            <a:r>
              <a:rPr sz="1000" dirty="0">
                <a:latin typeface="Calibri"/>
                <a:cs typeface="Calibri"/>
              </a:rPr>
              <a:t>All</a:t>
            </a:r>
            <a:r>
              <a:rPr sz="1000" spc="-15" dirty="0">
                <a:latin typeface="Calibri"/>
                <a:cs typeface="Calibri"/>
              </a:rPr>
              <a:t> </a:t>
            </a:r>
            <a:r>
              <a:rPr sz="1000" spc="-5" dirty="0">
                <a:latin typeface="Calibri"/>
                <a:cs typeface="Calibri"/>
              </a:rPr>
              <a:t>FAA</a:t>
            </a:r>
            <a:endParaRPr sz="1000" dirty="0">
              <a:latin typeface="Calibri"/>
              <a:cs typeface="Calibri"/>
            </a:endParaRPr>
          </a:p>
        </p:txBody>
      </p:sp>
      <p:sp>
        <p:nvSpPr>
          <p:cNvPr id="35" name="object 35"/>
          <p:cNvSpPr txBox="1"/>
          <p:nvPr/>
        </p:nvSpPr>
        <p:spPr>
          <a:xfrm>
            <a:off x="8157209" y="6220459"/>
            <a:ext cx="14160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t>
            </a:r>
          </a:p>
        </p:txBody>
      </p:sp>
      <p:sp>
        <p:nvSpPr>
          <p:cNvPr id="36" name="object 36"/>
          <p:cNvSpPr/>
          <p:nvPr/>
        </p:nvSpPr>
        <p:spPr>
          <a:xfrm>
            <a:off x="277368" y="5593079"/>
            <a:ext cx="7813548" cy="527304"/>
          </a:xfrm>
          <a:prstGeom prst="rect">
            <a:avLst/>
          </a:prstGeom>
          <a:blipFill>
            <a:blip r:embed="rId8" cstate="print"/>
            <a:stretch>
              <a:fillRect/>
            </a:stretch>
          </a:blipFill>
        </p:spPr>
        <p:txBody>
          <a:bodyPr wrap="square" lIns="0" tIns="0" rIns="0" bIns="0" rtlCol="0"/>
          <a:lstStyle/>
          <a:p>
            <a:endParaRPr dirty="0"/>
          </a:p>
        </p:txBody>
      </p:sp>
      <p:sp>
        <p:nvSpPr>
          <p:cNvPr id="37" name="object 37"/>
          <p:cNvSpPr txBox="1"/>
          <p:nvPr/>
        </p:nvSpPr>
        <p:spPr>
          <a:xfrm>
            <a:off x="377443" y="5593791"/>
            <a:ext cx="3213735" cy="45275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Calibri"/>
                <a:cs typeface="Calibri"/>
              </a:rPr>
              <a:t>Manual Processing of</a:t>
            </a:r>
            <a:r>
              <a:rPr sz="1400" spc="-30" dirty="0">
                <a:solidFill>
                  <a:srgbClr val="FFFFFF"/>
                </a:solidFill>
                <a:latin typeface="Calibri"/>
                <a:cs typeface="Calibri"/>
              </a:rPr>
              <a:t> </a:t>
            </a:r>
            <a:r>
              <a:rPr sz="1400" spc="-5" dirty="0">
                <a:solidFill>
                  <a:srgbClr val="FFFFFF"/>
                </a:solidFill>
                <a:latin typeface="Calibri"/>
                <a:cs typeface="Calibri"/>
              </a:rPr>
              <a:t>Authorizations</a:t>
            </a:r>
            <a:endParaRPr sz="1400" dirty="0">
              <a:latin typeface="Calibri"/>
              <a:cs typeface="Calibri"/>
            </a:endParaRPr>
          </a:p>
          <a:p>
            <a:pPr marL="12700">
              <a:lnSpc>
                <a:spcPct val="100000"/>
              </a:lnSpc>
            </a:pPr>
            <a:r>
              <a:rPr sz="1400" dirty="0">
                <a:solidFill>
                  <a:srgbClr val="FFFFFF"/>
                </a:solidFill>
                <a:latin typeface="Calibri"/>
                <a:cs typeface="Calibri"/>
              </a:rPr>
              <a:t>(e.g. </a:t>
            </a:r>
            <a:r>
              <a:rPr sz="1400" spc="-5" dirty="0">
                <a:solidFill>
                  <a:srgbClr val="FFFFFF"/>
                </a:solidFill>
                <a:latin typeface="Calibri"/>
                <a:cs typeface="Calibri"/>
              </a:rPr>
              <a:t>waivers, airspace authorizations,</a:t>
            </a:r>
            <a:r>
              <a:rPr sz="1400" spc="-45" dirty="0">
                <a:solidFill>
                  <a:srgbClr val="FFFFFF"/>
                </a:solidFill>
                <a:latin typeface="Calibri"/>
                <a:cs typeface="Calibri"/>
              </a:rPr>
              <a:t> </a:t>
            </a:r>
            <a:r>
              <a:rPr sz="1400" spc="-10" dirty="0">
                <a:solidFill>
                  <a:srgbClr val="FFFFFF"/>
                </a:solidFill>
                <a:latin typeface="Calibri"/>
                <a:cs typeface="Calibri"/>
              </a:rPr>
              <a:t>COAs)</a:t>
            </a:r>
            <a:endParaRPr sz="1400" dirty="0">
              <a:latin typeface="Calibri"/>
              <a:cs typeface="Calibri"/>
            </a:endParaRPr>
          </a:p>
        </p:txBody>
      </p:sp>
      <p:sp>
        <p:nvSpPr>
          <p:cNvPr id="38" name="object 38"/>
          <p:cNvSpPr txBox="1"/>
          <p:nvPr/>
        </p:nvSpPr>
        <p:spPr>
          <a:xfrm>
            <a:off x="145719" y="5582755"/>
            <a:ext cx="152400" cy="507365"/>
          </a:xfrm>
          <a:prstGeom prst="rect">
            <a:avLst/>
          </a:prstGeom>
        </p:spPr>
        <p:txBody>
          <a:bodyPr vert="vert270" wrap="square" lIns="0" tIns="0" rIns="0" bIns="0" rtlCol="0">
            <a:spAutoFit/>
          </a:bodyPr>
          <a:lstStyle/>
          <a:p>
            <a:pPr marL="12700">
              <a:lnSpc>
                <a:spcPts val="1045"/>
              </a:lnSpc>
            </a:pPr>
            <a:r>
              <a:rPr sz="1000" dirty="0">
                <a:latin typeface="Calibri"/>
                <a:cs typeface="Calibri"/>
              </a:rPr>
              <a:t>A</a:t>
            </a:r>
            <a:r>
              <a:rPr sz="1000" spc="-10" dirty="0">
                <a:latin typeface="Calibri"/>
                <a:cs typeface="Calibri"/>
              </a:rPr>
              <a:t>T</a:t>
            </a:r>
            <a:r>
              <a:rPr sz="1000" spc="-5" dirty="0">
                <a:latin typeface="Calibri"/>
                <a:cs typeface="Calibri"/>
              </a:rPr>
              <a:t>O</a:t>
            </a:r>
            <a:r>
              <a:rPr sz="1000" dirty="0">
                <a:latin typeface="Calibri"/>
                <a:cs typeface="Calibri"/>
              </a:rPr>
              <a:t>, AVS</a:t>
            </a:r>
          </a:p>
        </p:txBody>
      </p:sp>
      <p:sp>
        <p:nvSpPr>
          <p:cNvPr id="39" name="object 39"/>
          <p:cNvSpPr txBox="1"/>
          <p:nvPr/>
        </p:nvSpPr>
        <p:spPr>
          <a:xfrm>
            <a:off x="8157209" y="5668162"/>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t>
            </a:r>
          </a:p>
        </p:txBody>
      </p:sp>
      <p:sp>
        <p:nvSpPr>
          <p:cNvPr id="40" name="object 40"/>
          <p:cNvSpPr/>
          <p:nvPr/>
        </p:nvSpPr>
        <p:spPr>
          <a:xfrm>
            <a:off x="300227" y="5100828"/>
            <a:ext cx="3758184" cy="377951"/>
          </a:xfrm>
          <a:prstGeom prst="rect">
            <a:avLst/>
          </a:prstGeom>
          <a:blipFill>
            <a:blip r:embed="rId2" cstate="print"/>
            <a:stretch>
              <a:fillRect/>
            </a:stretch>
          </a:blipFill>
        </p:spPr>
        <p:txBody>
          <a:bodyPr wrap="square" lIns="0" tIns="0" rIns="0" bIns="0" rtlCol="0"/>
          <a:lstStyle/>
          <a:p>
            <a:endParaRPr dirty="0"/>
          </a:p>
        </p:txBody>
      </p:sp>
      <p:sp>
        <p:nvSpPr>
          <p:cNvPr id="41" name="object 41"/>
          <p:cNvSpPr txBox="1"/>
          <p:nvPr/>
        </p:nvSpPr>
        <p:spPr>
          <a:xfrm>
            <a:off x="383540" y="5124450"/>
            <a:ext cx="328676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alibri"/>
                <a:cs typeface="Calibri"/>
              </a:rPr>
              <a:t>Policy, </a:t>
            </a:r>
            <a:r>
              <a:rPr sz="1800" b="1" spc="-10" dirty="0">
                <a:latin typeface="Calibri"/>
                <a:cs typeface="Calibri"/>
              </a:rPr>
              <a:t>Coordination, </a:t>
            </a:r>
            <a:r>
              <a:rPr sz="1800" b="1" dirty="0">
                <a:latin typeface="Calibri"/>
                <a:cs typeface="Calibri"/>
              </a:rPr>
              <a:t>&amp;</a:t>
            </a:r>
            <a:r>
              <a:rPr sz="1800" b="1" spc="-65" dirty="0">
                <a:latin typeface="Calibri"/>
                <a:cs typeface="Calibri"/>
              </a:rPr>
              <a:t> </a:t>
            </a:r>
            <a:r>
              <a:rPr sz="1800" b="1" spc="-10" dirty="0">
                <a:latin typeface="Calibri"/>
                <a:cs typeface="Calibri"/>
              </a:rPr>
              <a:t>Operations</a:t>
            </a:r>
            <a:endParaRPr sz="1800" dirty="0">
              <a:latin typeface="Calibri"/>
              <a:cs typeface="Calibri"/>
            </a:endParaRPr>
          </a:p>
        </p:txBody>
      </p:sp>
      <p:sp>
        <p:nvSpPr>
          <p:cNvPr id="42" name="object 42"/>
          <p:cNvSpPr/>
          <p:nvPr/>
        </p:nvSpPr>
        <p:spPr>
          <a:xfrm>
            <a:off x="1022603" y="2340864"/>
            <a:ext cx="1764792" cy="515112"/>
          </a:xfrm>
          <a:prstGeom prst="rect">
            <a:avLst/>
          </a:prstGeom>
          <a:blipFill>
            <a:blip r:embed="rId9" cstate="print"/>
            <a:stretch>
              <a:fillRect/>
            </a:stretch>
          </a:blipFill>
        </p:spPr>
        <p:txBody>
          <a:bodyPr wrap="square" lIns="0" tIns="0" rIns="0" bIns="0" rtlCol="0"/>
          <a:lstStyle/>
          <a:p>
            <a:endParaRPr dirty="0"/>
          </a:p>
        </p:txBody>
      </p:sp>
      <p:sp>
        <p:nvSpPr>
          <p:cNvPr id="43" name="object 43"/>
          <p:cNvSpPr txBox="1"/>
          <p:nvPr/>
        </p:nvSpPr>
        <p:spPr>
          <a:xfrm>
            <a:off x="7874634" y="2296795"/>
            <a:ext cx="385445"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libri"/>
                <a:cs typeface="Calibri"/>
              </a:rPr>
              <a:t>$$</a:t>
            </a:r>
            <a:endParaRPr sz="2800" dirty="0">
              <a:latin typeface="Calibri"/>
              <a:cs typeface="Calibri"/>
            </a:endParaRPr>
          </a:p>
        </p:txBody>
      </p:sp>
      <p:sp>
        <p:nvSpPr>
          <p:cNvPr id="44" name="object 44"/>
          <p:cNvSpPr/>
          <p:nvPr/>
        </p:nvSpPr>
        <p:spPr>
          <a:xfrm>
            <a:off x="2699004" y="2220467"/>
            <a:ext cx="5193792" cy="723900"/>
          </a:xfrm>
          <a:prstGeom prst="rect">
            <a:avLst/>
          </a:prstGeom>
          <a:blipFill>
            <a:blip r:embed="rId10" cstate="print"/>
            <a:stretch>
              <a:fillRect/>
            </a:stretch>
          </a:blipFill>
        </p:spPr>
        <p:txBody>
          <a:bodyPr wrap="square" lIns="0" tIns="0" rIns="0" bIns="0" rtlCol="0"/>
          <a:lstStyle/>
          <a:p>
            <a:endParaRPr dirty="0"/>
          </a:p>
        </p:txBody>
      </p:sp>
      <p:sp>
        <p:nvSpPr>
          <p:cNvPr id="45" name="object 45"/>
          <p:cNvSpPr txBox="1"/>
          <p:nvPr/>
        </p:nvSpPr>
        <p:spPr>
          <a:xfrm>
            <a:off x="1178458" y="2328798"/>
            <a:ext cx="1186815" cy="453390"/>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LAANC</a:t>
            </a:r>
            <a:r>
              <a:rPr sz="1400" spc="-114" dirty="0">
                <a:latin typeface="Calibri"/>
                <a:cs typeface="Calibri"/>
              </a:rPr>
              <a:t> </a:t>
            </a:r>
            <a:r>
              <a:rPr sz="1400" spc="-10" dirty="0">
                <a:latin typeface="Calibri"/>
                <a:cs typeface="Calibri"/>
              </a:rPr>
              <a:t>Pre-</a:t>
            </a:r>
            <a:endParaRPr sz="1400" dirty="0">
              <a:latin typeface="Calibri"/>
              <a:cs typeface="Calibri"/>
            </a:endParaRPr>
          </a:p>
          <a:p>
            <a:pPr marL="12700">
              <a:lnSpc>
                <a:spcPct val="100000"/>
              </a:lnSpc>
            </a:pPr>
            <a:r>
              <a:rPr sz="1400" spc="-10" dirty="0">
                <a:latin typeface="Calibri"/>
                <a:cs typeface="Calibri"/>
              </a:rPr>
              <a:t>Imp</a:t>
            </a:r>
            <a:r>
              <a:rPr sz="1400" dirty="0">
                <a:latin typeface="Calibri"/>
                <a:cs typeface="Calibri"/>
              </a:rPr>
              <a:t>le</a:t>
            </a:r>
            <a:r>
              <a:rPr sz="1400" spc="-5" dirty="0">
                <a:latin typeface="Calibri"/>
                <a:cs typeface="Calibri"/>
              </a:rPr>
              <a:t>me</a:t>
            </a:r>
            <a:r>
              <a:rPr sz="1400" spc="-20" dirty="0">
                <a:latin typeface="Calibri"/>
                <a:cs typeface="Calibri"/>
              </a:rPr>
              <a:t>nt</a:t>
            </a:r>
            <a:r>
              <a:rPr sz="1400" spc="-15" dirty="0">
                <a:latin typeface="Calibri"/>
                <a:cs typeface="Calibri"/>
              </a:rPr>
              <a:t>a</a:t>
            </a:r>
            <a:r>
              <a:rPr sz="1400" dirty="0">
                <a:latin typeface="Calibri"/>
                <a:cs typeface="Calibri"/>
              </a:rPr>
              <a:t>tion</a:t>
            </a:r>
          </a:p>
        </p:txBody>
      </p:sp>
      <p:sp>
        <p:nvSpPr>
          <p:cNvPr id="46" name="object 46"/>
          <p:cNvSpPr txBox="1"/>
          <p:nvPr/>
        </p:nvSpPr>
        <p:spPr>
          <a:xfrm>
            <a:off x="3203575" y="2358974"/>
            <a:ext cx="1873250" cy="453390"/>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LAANC Implementation</a:t>
            </a:r>
            <a:r>
              <a:rPr sz="1400" spc="-75" dirty="0">
                <a:latin typeface="Calibri"/>
                <a:cs typeface="Calibri"/>
              </a:rPr>
              <a:t> </a:t>
            </a:r>
            <a:r>
              <a:rPr sz="1400" dirty="0">
                <a:latin typeface="Calibri"/>
                <a:cs typeface="Calibri"/>
              </a:rPr>
              <a:t>/</a:t>
            </a:r>
          </a:p>
          <a:p>
            <a:pPr marL="12700">
              <a:lnSpc>
                <a:spcPct val="100000"/>
              </a:lnSpc>
            </a:pPr>
            <a:r>
              <a:rPr sz="1400" dirty="0">
                <a:latin typeface="Calibri"/>
                <a:cs typeface="Calibri"/>
              </a:rPr>
              <a:t>UTM</a:t>
            </a:r>
            <a:r>
              <a:rPr sz="1400" spc="-25" dirty="0">
                <a:latin typeface="Calibri"/>
                <a:cs typeface="Calibri"/>
              </a:rPr>
              <a:t> </a:t>
            </a:r>
            <a:r>
              <a:rPr sz="1400" spc="-10" dirty="0">
                <a:latin typeface="Calibri"/>
                <a:cs typeface="Calibri"/>
              </a:rPr>
              <a:t>Pre-Implementation</a:t>
            </a:r>
            <a:endParaRPr sz="1400" dirty="0">
              <a:latin typeface="Calibri"/>
              <a:cs typeface="Calibri"/>
            </a:endParaRPr>
          </a:p>
        </p:txBody>
      </p:sp>
      <p:sp>
        <p:nvSpPr>
          <p:cNvPr id="47" name="object 47"/>
          <p:cNvSpPr/>
          <p:nvPr/>
        </p:nvSpPr>
        <p:spPr>
          <a:xfrm>
            <a:off x="5715000" y="2286000"/>
            <a:ext cx="0" cy="533400"/>
          </a:xfrm>
          <a:custGeom>
            <a:avLst/>
            <a:gdLst/>
            <a:ahLst/>
            <a:cxnLst/>
            <a:rect l="l" t="t" r="r" b="b"/>
            <a:pathLst>
              <a:path h="533400">
                <a:moveTo>
                  <a:pt x="0" y="0"/>
                </a:moveTo>
                <a:lnTo>
                  <a:pt x="0" y="533400"/>
                </a:lnTo>
              </a:path>
            </a:pathLst>
          </a:custGeom>
          <a:ln w="9525">
            <a:solidFill>
              <a:srgbClr val="000000"/>
            </a:solidFill>
          </a:ln>
        </p:spPr>
        <p:txBody>
          <a:bodyPr wrap="square" lIns="0" tIns="0" rIns="0" bIns="0" rtlCol="0"/>
          <a:lstStyle/>
          <a:p>
            <a:endParaRPr dirty="0"/>
          </a:p>
        </p:txBody>
      </p:sp>
      <p:sp>
        <p:nvSpPr>
          <p:cNvPr id="48" name="object 48"/>
          <p:cNvSpPr txBox="1"/>
          <p:nvPr/>
        </p:nvSpPr>
        <p:spPr>
          <a:xfrm>
            <a:off x="5772658" y="2317495"/>
            <a:ext cx="1579245" cy="45339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UTM</a:t>
            </a:r>
            <a:r>
              <a:rPr sz="1400" spc="-100" dirty="0">
                <a:latin typeface="Calibri"/>
                <a:cs typeface="Calibri"/>
              </a:rPr>
              <a:t> </a:t>
            </a:r>
            <a:r>
              <a:rPr sz="1400" spc="-5" dirty="0">
                <a:latin typeface="Calibri"/>
                <a:cs typeface="Calibri"/>
              </a:rPr>
              <a:t>Implementation</a:t>
            </a:r>
            <a:endParaRPr sz="1400" dirty="0">
              <a:latin typeface="Calibri"/>
              <a:cs typeface="Calibri"/>
            </a:endParaRPr>
          </a:p>
          <a:p>
            <a:pPr marL="12700">
              <a:lnSpc>
                <a:spcPct val="100000"/>
              </a:lnSpc>
            </a:pPr>
            <a:r>
              <a:rPr sz="1400" spc="-5" dirty="0">
                <a:latin typeface="Calibri"/>
                <a:cs typeface="Calibri"/>
              </a:rPr>
              <a:t>(full </a:t>
            </a:r>
            <a:r>
              <a:rPr sz="1400" spc="-10" dirty="0">
                <a:latin typeface="Calibri"/>
                <a:cs typeface="Calibri"/>
              </a:rPr>
              <a:t>data</a:t>
            </a:r>
            <a:r>
              <a:rPr sz="1400" spc="-75" dirty="0">
                <a:latin typeface="Calibri"/>
                <a:cs typeface="Calibri"/>
              </a:rPr>
              <a:t> </a:t>
            </a:r>
            <a:r>
              <a:rPr sz="1400" spc="-10" dirty="0">
                <a:latin typeface="Calibri"/>
                <a:cs typeface="Calibri"/>
              </a:rPr>
              <a:t>exchange)</a:t>
            </a:r>
            <a:endParaRPr sz="1400" dirty="0">
              <a:latin typeface="Calibri"/>
              <a:cs typeface="Calibri"/>
            </a:endParaRPr>
          </a:p>
        </p:txBody>
      </p:sp>
      <p:sp>
        <p:nvSpPr>
          <p:cNvPr id="49" name="object 49"/>
          <p:cNvSpPr txBox="1"/>
          <p:nvPr/>
        </p:nvSpPr>
        <p:spPr>
          <a:xfrm>
            <a:off x="877849" y="2227854"/>
            <a:ext cx="152400" cy="637540"/>
          </a:xfrm>
          <a:prstGeom prst="rect">
            <a:avLst/>
          </a:prstGeom>
        </p:spPr>
        <p:txBody>
          <a:bodyPr vert="vert270" wrap="square" lIns="0" tIns="0" rIns="0" bIns="0" rtlCol="0">
            <a:spAutoFit/>
          </a:bodyPr>
          <a:lstStyle/>
          <a:p>
            <a:pPr marL="12700">
              <a:lnSpc>
                <a:spcPts val="1045"/>
              </a:lnSpc>
            </a:pPr>
            <a:r>
              <a:rPr sz="1000" spc="-5" dirty="0">
                <a:latin typeface="Calibri"/>
                <a:cs typeface="Calibri"/>
              </a:rPr>
              <a:t>S</a:t>
            </a:r>
            <a:r>
              <a:rPr sz="1000" spc="-10" dirty="0">
                <a:latin typeface="Calibri"/>
                <a:cs typeface="Calibri"/>
              </a:rPr>
              <a:t>e</a:t>
            </a:r>
            <a:r>
              <a:rPr sz="1000" dirty="0">
                <a:latin typeface="Calibri"/>
                <a:cs typeface="Calibri"/>
              </a:rPr>
              <a:t>gr</a:t>
            </a:r>
            <a:r>
              <a:rPr sz="1000" spc="-5" dirty="0">
                <a:latin typeface="Calibri"/>
                <a:cs typeface="Calibri"/>
              </a:rPr>
              <a:t>e</a:t>
            </a:r>
            <a:r>
              <a:rPr sz="1000" dirty="0">
                <a:latin typeface="Calibri"/>
                <a:cs typeface="Calibri"/>
              </a:rPr>
              <a:t>gation</a:t>
            </a:r>
          </a:p>
        </p:txBody>
      </p:sp>
      <p:sp>
        <p:nvSpPr>
          <p:cNvPr id="51" name="Title 1"/>
          <p:cNvSpPr>
            <a:spLocks noGrp="1"/>
          </p:cNvSpPr>
          <p:nvPr>
            <p:ph type="title"/>
          </p:nvPr>
        </p:nvSpPr>
        <p:spPr>
          <a:xfrm>
            <a:off x="459252" y="162494"/>
            <a:ext cx="8229600" cy="1139825"/>
          </a:xfrm>
        </p:spPr>
        <p:txBody>
          <a:bodyPr/>
          <a:lstStyle/>
          <a:p>
            <a:r>
              <a:rPr lang="en-US" dirty="0"/>
              <a:t>Informing our Workflow – FAA UAS Integration </a:t>
            </a:r>
          </a:p>
        </p:txBody>
      </p:sp>
    </p:spTree>
    <p:extLst>
      <p:ext uri="{BB962C8B-B14F-4D97-AF65-F5344CB8AC3E}">
        <p14:creationId xmlns:p14="http://schemas.microsoft.com/office/powerpoint/2010/main" val="7963395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Background</a:t>
            </a:r>
          </a:p>
        </p:txBody>
      </p:sp>
      <p:sp>
        <p:nvSpPr>
          <p:cNvPr id="3" name="Content Placeholder 2"/>
          <p:cNvSpPr>
            <a:spLocks noGrp="1"/>
          </p:cNvSpPr>
          <p:nvPr>
            <p:ph idx="1"/>
          </p:nvPr>
        </p:nvSpPr>
        <p:spPr>
          <a:xfrm>
            <a:off x="729382" y="1343892"/>
            <a:ext cx="7500218" cy="5078700"/>
          </a:xfrm>
        </p:spPr>
        <p:txBody>
          <a:bodyPr anchor="t"/>
          <a:lstStyle/>
          <a:p>
            <a:pPr>
              <a:buFont typeface="Arial" panose="020B0604020202020204" pitchFamily="34" charset="0"/>
              <a:buChar char="•"/>
            </a:pPr>
            <a:endParaRPr lang="en-US" sz="1600" dirty="0"/>
          </a:p>
          <a:p>
            <a:pPr>
              <a:buFont typeface="Arial" panose="020B0604020202020204" pitchFamily="34" charset="0"/>
              <a:buChar char="•"/>
            </a:pPr>
            <a:endParaRPr lang="en-US" sz="1600" dirty="0"/>
          </a:p>
          <a:p>
            <a:pPr>
              <a:buFont typeface="Arial" panose="020B0604020202020204" pitchFamily="34" charset="0"/>
              <a:buChar char="•"/>
            </a:pPr>
            <a:r>
              <a:rPr lang="en-US" sz="1600" dirty="0"/>
              <a:t>Future success of the drone industry depends on government and private sector funding to support and facilitate the integration and operations of drones in the NAS.</a:t>
            </a:r>
          </a:p>
          <a:p>
            <a:pPr>
              <a:buFont typeface="Arial" panose="020B0604020202020204" pitchFamily="34" charset="0"/>
              <a:buChar char="•"/>
            </a:pPr>
            <a:endParaRPr lang="en-US" sz="1600" dirty="0"/>
          </a:p>
          <a:p>
            <a:pPr>
              <a:buFont typeface="Arial" panose="020B0604020202020204" pitchFamily="34" charset="0"/>
              <a:buChar char="•"/>
            </a:pPr>
            <a:r>
              <a:rPr lang="en-US" sz="1600" dirty="0"/>
              <a:t>The FAA requires new resources to be devoted to this task.</a:t>
            </a:r>
          </a:p>
          <a:p>
            <a:pPr>
              <a:buFont typeface="Arial" panose="020B0604020202020204" pitchFamily="34" charset="0"/>
              <a:buChar char="•"/>
            </a:pPr>
            <a:endParaRPr lang="en-US" sz="1600" dirty="0"/>
          </a:p>
          <a:p>
            <a:pPr>
              <a:buFont typeface="Arial" panose="020B0604020202020204" pitchFamily="34" charset="0"/>
              <a:buChar char="•"/>
            </a:pPr>
            <a:r>
              <a:rPr lang="en-US" sz="1600" dirty="0"/>
              <a:t>The FAA asked the DAC to provide near term funding recommendations by July 2017, and longer term recommendations by March 2018.  </a:t>
            </a:r>
          </a:p>
          <a:p>
            <a:pPr>
              <a:buFont typeface="Arial" panose="020B0604020202020204" pitchFamily="34" charset="0"/>
              <a:buChar char="•"/>
            </a:pPr>
            <a:endParaRPr lang="en-US" sz="1600" dirty="0"/>
          </a:p>
          <a:p>
            <a:pPr>
              <a:buFont typeface="Arial" panose="020B0604020202020204" pitchFamily="34" charset="0"/>
              <a:buChar char="•"/>
            </a:pPr>
            <a:r>
              <a:rPr lang="en-US" sz="1600" dirty="0"/>
              <a:t>TG3 was established to provide these recommendations. </a:t>
            </a:r>
          </a:p>
          <a:p>
            <a:pPr>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a:defRPr/>
            </a:pPr>
            <a:fld id="{615DF4DA-EF2E-4BE5-9142-C36245215450}" type="slidenum">
              <a:rPr lang="en-US">
                <a:latin typeface="Arial"/>
              </a:rPr>
              <a:pPr>
                <a:defRPr/>
              </a:pPr>
              <a:t>2</a:t>
            </a:fld>
            <a:endParaRPr lang="en-US" dirty="0">
              <a:latin typeface="Arial"/>
            </a:endParaRPr>
          </a:p>
        </p:txBody>
      </p:sp>
    </p:spTree>
    <p:extLst>
      <p:ext uri="{BB962C8B-B14F-4D97-AF65-F5344CB8AC3E}">
        <p14:creationId xmlns:p14="http://schemas.microsoft.com/office/powerpoint/2010/main" val="1463476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Informing our Workflow – FAA Definitions</a:t>
            </a:r>
          </a:p>
        </p:txBody>
      </p:sp>
      <p:sp>
        <p:nvSpPr>
          <p:cNvPr id="3" name="Content Placeholder 2"/>
          <p:cNvSpPr>
            <a:spLocks noGrp="1"/>
          </p:cNvSpPr>
          <p:nvPr>
            <p:ph idx="1"/>
          </p:nvPr>
        </p:nvSpPr>
        <p:spPr>
          <a:xfrm>
            <a:off x="457200" y="1962013"/>
            <a:ext cx="8229600" cy="4532313"/>
          </a:xfrm>
        </p:spPr>
        <p:txBody>
          <a:bodyPr/>
          <a:lstStyle/>
          <a:p>
            <a:r>
              <a:rPr lang="en-US" sz="1200" b="1" dirty="0"/>
              <a:t>Policies and Procedures: </a:t>
            </a:r>
            <a:r>
              <a:rPr lang="en-US" sz="1200" dirty="0"/>
              <a:t>Procedures that must be developed for air traffic control facilities, such as ARTCCs and other Air Traffic Management personnel, UAS operators, manufacturers, and other airspace users, to enable the operational milestones. Specific policies/procedures to be developed or updated include: Flight Standards, Air Traffic Controls, Operator Policies, Airport Policies, and Airspace Charting.</a:t>
            </a:r>
          </a:p>
          <a:p>
            <a:r>
              <a:rPr lang="en-US" sz="1200" b="1" dirty="0"/>
              <a:t>Rulemaking:</a:t>
            </a:r>
            <a:r>
              <a:rPr lang="en-US" sz="1200" dirty="0"/>
              <a:t> Key rulemaking activities needed to enable the milestone, as well as any relevant public law changes associated with the milestone that may be needed or expected.</a:t>
            </a:r>
          </a:p>
          <a:p>
            <a:r>
              <a:rPr lang="en-US" sz="1200" b="1" dirty="0"/>
              <a:t>Standards:</a:t>
            </a:r>
            <a:r>
              <a:rPr lang="en-US" sz="1200" dirty="0"/>
              <a:t> Standards needed to guide technical and operational aspects of the operational milestone; e.g., detect and avoid, pilot certification, aircraft and control station certification standards. Specific examples include: Pilot Certifications/Qualifications, DAA Standards, C2 Standards and Environmental Standards.</a:t>
            </a:r>
          </a:p>
          <a:p>
            <a:r>
              <a:rPr lang="en-US" sz="1200" b="1" dirty="0"/>
              <a:t>Outreach/Communication:</a:t>
            </a:r>
            <a:r>
              <a:rPr lang="en-US" sz="1200" dirty="0"/>
              <a:t> Any major outreach and communications efforts with the public, UAS stakeholders, other airspace users, Tribal Governments, or oversight organizations such as Congress, required to support safe implementation of the operational milestone, including a process to address concerns that may come up from communities, interest groups and individuals as UAS are integrated into the NAS </a:t>
            </a:r>
          </a:p>
          <a:p>
            <a:r>
              <a:rPr lang="en-US" sz="1200" b="1" dirty="0"/>
              <a:t>Training:</a:t>
            </a:r>
            <a:r>
              <a:rPr lang="en-US" sz="1200" dirty="0"/>
              <a:t> Any training of the FAA workforce that will be needed to enable the UAS activity. Specific examples of training include: Air Traffic Control Training, Flight Standards Training, AVS/AOV Oversight training and Airports Training.</a:t>
            </a:r>
          </a:p>
          <a:p>
            <a:r>
              <a:rPr lang="en-US" sz="1200" b="1" dirty="0"/>
              <a:t>R&amp;D:</a:t>
            </a:r>
            <a:r>
              <a:rPr lang="en-US" sz="1200" dirty="0"/>
              <a:t> All R&amp;D activities needed to determine solutions to unresolved or potential issues associated with that operational milestone; e.g., supporting performance-based requirements or safety analyses for Detect and Avoid (DAA). Specific R&amp;D examples include: Air Traffic Management, Injury Severity, C2 and Spectrum, Separation, Human Factors, and Environmental Research. </a:t>
            </a:r>
          </a:p>
          <a:p>
            <a:r>
              <a:rPr lang="en-US" sz="1200" b="1" dirty="0"/>
              <a:t>Systems:</a:t>
            </a:r>
            <a:r>
              <a:rPr lang="en-US" sz="1200" dirty="0"/>
              <a:t> Any infrastructure development or modification needed to enable the operational milestone; e.g., ATC systems, communications, navigation, and surveillance (CNS) infrastructure, and UAS operator support systems such as the registration system. Specific examples of FAA Systems include: Traffic Management System, Authorization Portal, ATC Systems/Capabilities, CNS Systems, Registration System, and Spectrum Management.</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pPr>
              <a:defRPr/>
            </a:pPr>
            <a:fld id="{615DF4DA-EF2E-4BE5-9142-C36245215450}" type="slidenum">
              <a:rPr lang="en-US" smtClean="0"/>
              <a:pPr>
                <a:defRPr/>
              </a:pPr>
              <a:t>20</a:t>
            </a:fld>
            <a:endParaRPr lang="en-US" dirty="0"/>
          </a:p>
        </p:txBody>
      </p:sp>
    </p:spTree>
    <p:extLst>
      <p:ext uri="{BB962C8B-B14F-4D97-AF65-F5344CB8AC3E}">
        <p14:creationId xmlns:p14="http://schemas.microsoft.com/office/powerpoint/2010/main" val="27216402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and Guiding Principles</a:t>
            </a:r>
          </a:p>
        </p:txBody>
      </p:sp>
      <p:sp>
        <p:nvSpPr>
          <p:cNvPr id="3" name="Content Placeholder 2"/>
          <p:cNvSpPr>
            <a:spLocks noGrp="1"/>
          </p:cNvSpPr>
          <p:nvPr>
            <p:ph idx="1"/>
          </p:nvPr>
        </p:nvSpPr>
        <p:spPr>
          <a:xfrm>
            <a:off x="443345" y="1281546"/>
            <a:ext cx="8355496" cy="4104861"/>
          </a:xfrm>
        </p:spPr>
        <p:txBody>
          <a:bodyPr/>
          <a:lstStyle/>
          <a:p>
            <a:pPr marL="0" indent="0">
              <a:buNone/>
            </a:pPr>
            <a:r>
              <a:rPr lang="en-US" sz="1800" dirty="0"/>
              <a:t>TG3 agreed to the following guiding principles:</a:t>
            </a:r>
          </a:p>
          <a:p>
            <a:pPr marL="0" indent="0">
              <a:buNone/>
            </a:pPr>
            <a:endParaRPr lang="en-US" sz="1600" b="1" dirty="0"/>
          </a:p>
          <a:p>
            <a:pPr lvl="1"/>
            <a:r>
              <a:rPr lang="en-US" sz="1600" dirty="0"/>
              <a:t>There will be a combination of government, industry, and shared funding across the integration efforts.  </a:t>
            </a:r>
          </a:p>
          <a:p>
            <a:pPr marL="342900" lvl="1" indent="0">
              <a:buNone/>
            </a:pPr>
            <a:endParaRPr lang="en-US" sz="1600" dirty="0"/>
          </a:p>
          <a:p>
            <a:pPr lvl="1"/>
            <a:r>
              <a:rPr lang="en-US" sz="1600" dirty="0"/>
              <a:t>Options for funding should not be constrained by the current traditional aviation funding structure, although in the near-term a new model may be difficult to implement.</a:t>
            </a:r>
          </a:p>
          <a:p>
            <a:pPr marL="342900" lvl="1" indent="0">
              <a:buNone/>
            </a:pPr>
            <a:endParaRPr lang="en-US" sz="1600" dirty="0"/>
          </a:p>
          <a:p>
            <a:pPr lvl="1"/>
            <a:r>
              <a:rPr lang="en-US" sz="1600" dirty="0"/>
              <a:t>The recommended funding structure should not alter the current structure of funding for traditional, manned aviation.</a:t>
            </a:r>
          </a:p>
          <a:p>
            <a:pPr marL="0" indent="0">
              <a:buNone/>
            </a:pPr>
            <a:endParaRPr lang="en-US" sz="1800" i="1" dirty="0"/>
          </a:p>
        </p:txBody>
      </p:sp>
      <p:sp>
        <p:nvSpPr>
          <p:cNvPr id="4" name="Slide Number Placeholder 3"/>
          <p:cNvSpPr>
            <a:spLocks noGrp="1"/>
          </p:cNvSpPr>
          <p:nvPr>
            <p:ph type="sldNum" sz="quarter" idx="10"/>
          </p:nvPr>
        </p:nvSpPr>
        <p:spPr/>
        <p:txBody>
          <a:bodyPr/>
          <a:lstStyle/>
          <a:p>
            <a:pPr>
              <a:defRPr/>
            </a:pPr>
            <a:fld id="{615DF4DA-EF2E-4BE5-9142-C36245215450}" type="slidenum">
              <a:rPr lang="en-US">
                <a:latin typeface="Arial"/>
              </a:rPr>
              <a:pPr>
                <a:defRPr/>
              </a:pPr>
              <a:t>3</a:t>
            </a:fld>
            <a:endParaRPr lang="en-US" dirty="0">
              <a:latin typeface="Arial"/>
            </a:endParaRPr>
          </a:p>
        </p:txBody>
      </p:sp>
    </p:spTree>
    <p:extLst>
      <p:ext uri="{BB962C8B-B14F-4D97-AF65-F5344CB8AC3E}">
        <p14:creationId xmlns:p14="http://schemas.microsoft.com/office/powerpoint/2010/main" val="28016812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Methodology</a:t>
            </a:r>
          </a:p>
        </p:txBody>
      </p:sp>
      <p:sp>
        <p:nvSpPr>
          <p:cNvPr id="3" name="Content Placeholder 2"/>
          <p:cNvSpPr>
            <a:spLocks noGrp="1"/>
          </p:cNvSpPr>
          <p:nvPr>
            <p:ph idx="1"/>
          </p:nvPr>
        </p:nvSpPr>
        <p:spPr>
          <a:xfrm>
            <a:off x="826076" y="1524000"/>
            <a:ext cx="7521287" cy="4284519"/>
          </a:xfrm>
        </p:spPr>
        <p:txBody>
          <a:bodyPr anchor="t"/>
          <a:lstStyle/>
          <a:p>
            <a:endParaRPr lang="en-US" sz="1600" dirty="0"/>
          </a:p>
          <a:p>
            <a:r>
              <a:rPr lang="en-US" sz="1600" dirty="0"/>
              <a:t>We used the analytic hierarchy process (AHP) via “Decision Lens” to rank all FAA UAS activities against a comment set of criteria. </a:t>
            </a:r>
          </a:p>
          <a:p>
            <a:pPr lvl="2"/>
            <a:endParaRPr lang="en-US" sz="1250" dirty="0"/>
          </a:p>
          <a:p>
            <a:pPr lvl="2"/>
            <a:r>
              <a:rPr lang="en-US" sz="1400" b="1" dirty="0"/>
              <a:t>Safety</a:t>
            </a:r>
            <a:r>
              <a:rPr lang="en-US" sz="1400" dirty="0"/>
              <a:t> among UAS operators, for people and property on the ground, and with current manned aviation, given a 60% weight.</a:t>
            </a:r>
          </a:p>
          <a:p>
            <a:pPr marL="685800" lvl="2" indent="0">
              <a:buNone/>
            </a:pPr>
            <a:endParaRPr lang="en-US" sz="1400" dirty="0"/>
          </a:p>
          <a:p>
            <a:pPr lvl="2"/>
            <a:r>
              <a:rPr lang="en-US" sz="1400" b="1" dirty="0"/>
              <a:t>Enabling operations </a:t>
            </a:r>
            <a:r>
              <a:rPr lang="en-US" sz="1400" dirty="0"/>
              <a:t>and technological readiness, given a 28% weight.</a:t>
            </a:r>
          </a:p>
          <a:p>
            <a:pPr lvl="2"/>
            <a:endParaRPr lang="en-US" sz="1400" dirty="0"/>
          </a:p>
          <a:p>
            <a:pPr lvl="2"/>
            <a:r>
              <a:rPr lang="en-US" sz="1400" b="1" dirty="0"/>
              <a:t>Economic benefits</a:t>
            </a:r>
            <a:r>
              <a:rPr lang="en-US" sz="1400" dirty="0"/>
              <a:t> to society and the government, given a 12% weight.</a:t>
            </a:r>
          </a:p>
          <a:p>
            <a:endParaRPr lang="en-US" sz="1400" dirty="0"/>
          </a:p>
          <a:p>
            <a:r>
              <a:rPr lang="en-US" sz="1600" dirty="0"/>
              <a:t>The vast majority of members participated in the rating and ranking process. </a:t>
            </a:r>
          </a:p>
          <a:p>
            <a:pPr marL="0" indent="0">
              <a:buNone/>
            </a:pPr>
            <a:endParaRPr lang="en-US" sz="1600" dirty="0"/>
          </a:p>
          <a:p>
            <a:pPr marL="0" indent="0">
              <a:buNone/>
            </a:pPr>
            <a:endParaRPr lang="en-US" sz="1600" dirty="0"/>
          </a:p>
        </p:txBody>
      </p:sp>
      <p:sp>
        <p:nvSpPr>
          <p:cNvPr id="4" name="Slide Number Placeholder 3"/>
          <p:cNvSpPr>
            <a:spLocks noGrp="1"/>
          </p:cNvSpPr>
          <p:nvPr>
            <p:ph type="sldNum" sz="quarter" idx="10"/>
          </p:nvPr>
        </p:nvSpPr>
        <p:spPr/>
        <p:txBody>
          <a:bodyPr/>
          <a:lstStyle/>
          <a:p>
            <a:pPr>
              <a:defRPr/>
            </a:pPr>
            <a:fld id="{615DF4DA-EF2E-4BE5-9142-C36245215450}" type="slidenum">
              <a:rPr lang="en-US">
                <a:latin typeface="Arial"/>
              </a:rPr>
              <a:pPr>
                <a:defRPr/>
              </a:pPr>
              <a:t>4</a:t>
            </a:fld>
            <a:endParaRPr lang="en-US" dirty="0">
              <a:latin typeface="Arial"/>
            </a:endParaRPr>
          </a:p>
        </p:txBody>
      </p:sp>
    </p:spTree>
    <p:extLst>
      <p:ext uri="{BB962C8B-B14F-4D97-AF65-F5344CB8AC3E}">
        <p14:creationId xmlns:p14="http://schemas.microsoft.com/office/powerpoint/2010/main" val="12246286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Informing our Methodology – FAA UAS Activities</a:t>
            </a:r>
          </a:p>
        </p:txBody>
      </p:sp>
      <p:sp>
        <p:nvSpPr>
          <p:cNvPr id="4" name="Slide Number Placeholder 3"/>
          <p:cNvSpPr>
            <a:spLocks noGrp="1"/>
          </p:cNvSpPr>
          <p:nvPr>
            <p:ph type="sldNum" sz="quarter" idx="10"/>
          </p:nvPr>
        </p:nvSpPr>
        <p:spPr/>
        <p:txBody>
          <a:bodyPr/>
          <a:lstStyle/>
          <a:p>
            <a:pPr>
              <a:defRPr/>
            </a:pPr>
            <a:fld id="{615DF4DA-EF2E-4BE5-9142-C36245215450}" type="slidenum">
              <a:rPr lang="en-US" smtClean="0"/>
              <a:pPr>
                <a:defRPr/>
              </a:pPr>
              <a:t>5</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9709" y="1607128"/>
            <a:ext cx="7607291" cy="453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4245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98768" y="935182"/>
            <a:ext cx="6160542" cy="5803558"/>
          </a:xfrm>
          <a:prstGeom prst="rect">
            <a:avLst/>
          </a:prstGeom>
        </p:spPr>
      </p:pic>
      <p:sp>
        <p:nvSpPr>
          <p:cNvPr id="2" name="Title 1"/>
          <p:cNvSpPr>
            <a:spLocks noGrp="1"/>
          </p:cNvSpPr>
          <p:nvPr>
            <p:ph type="title"/>
          </p:nvPr>
        </p:nvSpPr>
        <p:spPr>
          <a:xfrm>
            <a:off x="457200" y="277815"/>
            <a:ext cx="8229600" cy="525749"/>
          </a:xfrm>
        </p:spPr>
        <p:txBody>
          <a:bodyPr/>
          <a:lstStyle/>
          <a:p>
            <a:r>
              <a:rPr lang="en-US" dirty="0"/>
              <a:t>Decision Lens Results</a:t>
            </a:r>
            <a:br>
              <a:rPr lang="en-US" dirty="0"/>
            </a:br>
            <a:r>
              <a:rPr lang="en-US" sz="1600" i="1" dirty="0"/>
              <a:t>A prioritized list of FAA activities</a:t>
            </a:r>
          </a:p>
        </p:txBody>
      </p:sp>
    </p:spTree>
    <p:extLst>
      <p:ext uri="{BB962C8B-B14F-4D97-AF65-F5344CB8AC3E}">
        <p14:creationId xmlns:p14="http://schemas.microsoft.com/office/powerpoint/2010/main" val="283430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Flow</a:t>
            </a:r>
          </a:p>
        </p:txBody>
      </p:sp>
      <p:sp>
        <p:nvSpPr>
          <p:cNvPr id="3" name="Content Placeholder 2"/>
          <p:cNvSpPr>
            <a:spLocks noGrp="1"/>
          </p:cNvSpPr>
          <p:nvPr>
            <p:ph idx="1"/>
          </p:nvPr>
        </p:nvSpPr>
        <p:spPr>
          <a:xfrm>
            <a:off x="938033" y="1212273"/>
            <a:ext cx="7209692" cy="5235420"/>
          </a:xfrm>
        </p:spPr>
        <p:txBody>
          <a:bodyPr/>
          <a:lstStyle/>
          <a:p>
            <a:endParaRPr lang="en-US" sz="1600" dirty="0"/>
          </a:p>
          <a:p>
            <a:endParaRPr lang="en-US" sz="1600" dirty="0"/>
          </a:p>
          <a:p>
            <a:pPr marL="0" indent="0">
              <a:buNone/>
            </a:pPr>
            <a:endParaRPr lang="en-US" sz="1600" b="1" dirty="0"/>
          </a:p>
          <a:p>
            <a:r>
              <a:rPr lang="en-US" sz="1600" dirty="0"/>
              <a:t>The group validated the results and divided into teams. Each team worked through their prioritized results to define the short-term government, industry, and collaborative efforts to fund these activities and provided written recommendations. </a:t>
            </a:r>
          </a:p>
          <a:p>
            <a:endParaRPr lang="en-US" sz="1600" dirty="0"/>
          </a:p>
          <a:p>
            <a:r>
              <a:rPr lang="en-US" sz="1600" dirty="0"/>
              <a:t>The reports were circulated and discussed, and consensus was reached on the recommendations.</a:t>
            </a:r>
          </a:p>
          <a:p>
            <a:endParaRPr lang="en-US" sz="1600" dirty="0"/>
          </a:p>
          <a:p>
            <a:r>
              <a:rPr lang="en-US" sz="1600" dirty="0"/>
              <a:t>The groups also used the recommendations from TG2 to ensure there was common guidance across all three work groups:</a:t>
            </a:r>
          </a:p>
          <a:p>
            <a:pPr lvl="1"/>
            <a:endParaRPr lang="en-US" sz="1400" dirty="0"/>
          </a:p>
          <a:p>
            <a:pPr lvl="1"/>
            <a:r>
              <a:rPr lang="en-US" sz="1400" dirty="0"/>
              <a:t>Prioritization of UAS BVLOS operations within the Mode C Veil below 400 ft. AGL</a:t>
            </a:r>
          </a:p>
          <a:p>
            <a:pPr lvl="1"/>
            <a:r>
              <a:rPr lang="en-US" sz="1400" dirty="0"/>
              <a:t>Development of technology neutral navigation performance requirements</a:t>
            </a:r>
          </a:p>
          <a:p>
            <a:pPr lvl="1"/>
            <a:r>
              <a:rPr lang="en-US" sz="1400" dirty="0"/>
              <a:t>Evaluation of the ability of existing networks to meet low altitude UAS C2 requirements</a:t>
            </a:r>
          </a:p>
          <a:p>
            <a:pPr lvl="1"/>
            <a:r>
              <a:rPr lang="en-US" sz="1400" dirty="0"/>
              <a:t>Establishment of a FAR Part 135 regulatory pathfinder program for commercial UAS low-altitude BVLOS operations</a:t>
            </a:r>
          </a:p>
          <a:p>
            <a:pPr lvl="1"/>
            <a:endParaRPr lang="en-US" sz="1200" i="1" dirty="0"/>
          </a:p>
          <a:p>
            <a:pPr lvl="1"/>
            <a:endParaRPr lang="en-US" sz="1200" i="1" dirty="0"/>
          </a:p>
          <a:p>
            <a:pPr marL="0" indent="0">
              <a:buNone/>
            </a:pPr>
            <a:endParaRPr lang="en-US" sz="1800" dirty="0"/>
          </a:p>
        </p:txBody>
      </p:sp>
      <p:sp>
        <p:nvSpPr>
          <p:cNvPr id="4" name="Slide Number Placeholder 3"/>
          <p:cNvSpPr>
            <a:spLocks noGrp="1"/>
          </p:cNvSpPr>
          <p:nvPr>
            <p:ph type="sldNum" sz="quarter" idx="10"/>
          </p:nvPr>
        </p:nvSpPr>
        <p:spPr/>
        <p:txBody>
          <a:bodyPr/>
          <a:lstStyle/>
          <a:p>
            <a:pPr>
              <a:defRPr/>
            </a:pPr>
            <a:fld id="{615DF4DA-EF2E-4BE5-9142-C36245215450}" type="slidenum">
              <a:rPr lang="en-US">
                <a:latin typeface="Arial"/>
              </a:rPr>
              <a:pPr>
                <a:defRPr/>
              </a:pPr>
              <a:t>7</a:t>
            </a:fld>
            <a:endParaRPr lang="en-US" dirty="0">
              <a:latin typeface="Arial"/>
            </a:endParaRPr>
          </a:p>
        </p:txBody>
      </p:sp>
    </p:spTree>
    <p:extLst>
      <p:ext uri="{BB962C8B-B14F-4D97-AF65-F5344CB8AC3E}">
        <p14:creationId xmlns:p14="http://schemas.microsoft.com/office/powerpoint/2010/main" val="9260811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a:xfrm>
            <a:off x="429491" y="1260765"/>
            <a:ext cx="8229600" cy="5271654"/>
          </a:xfrm>
        </p:spPr>
        <p:txBody>
          <a:bodyPr/>
          <a:lstStyle/>
          <a:p>
            <a:pPr lvl="1"/>
            <a:r>
              <a:rPr lang="en-US" sz="1600" dirty="0"/>
              <a:t>All </a:t>
            </a:r>
            <a:r>
              <a:rPr lang="en-US" sz="1600" b="1" dirty="0"/>
              <a:t>regulations</a:t>
            </a:r>
            <a:r>
              <a:rPr lang="en-US" sz="1600" dirty="0"/>
              <a:t>, </a:t>
            </a:r>
            <a:r>
              <a:rPr lang="en-US" sz="1600" b="1" dirty="0"/>
              <a:t>policies</a:t>
            </a:r>
            <a:r>
              <a:rPr lang="en-US" sz="1600" dirty="0"/>
              <a:t>, and </a:t>
            </a:r>
            <a:r>
              <a:rPr lang="en-US" sz="1600" b="1" dirty="0"/>
              <a:t>standards</a:t>
            </a:r>
            <a:r>
              <a:rPr lang="en-US" sz="1600" dirty="0"/>
              <a:t> necessary in the next 24 months should be developed primarily by the FAA with significant industry input. We recommend that Congress appropriate additional funding and increase FAA staffing to address this ambitious work schedule. </a:t>
            </a:r>
          </a:p>
          <a:p>
            <a:pPr lvl="1"/>
            <a:endParaRPr lang="en-US" sz="1600" dirty="0"/>
          </a:p>
          <a:p>
            <a:pPr lvl="1"/>
            <a:r>
              <a:rPr lang="en-US" sz="1600" dirty="0"/>
              <a:t>The </a:t>
            </a:r>
            <a:r>
              <a:rPr lang="en-US" sz="1600" b="1" dirty="0"/>
              <a:t>research and development</a:t>
            </a:r>
            <a:r>
              <a:rPr lang="en-US" sz="1600" dirty="0"/>
              <a:t>, and </a:t>
            </a:r>
            <a:r>
              <a:rPr lang="en-US" sz="1600" b="1" dirty="0"/>
              <a:t>system development </a:t>
            </a:r>
            <a:r>
              <a:rPr lang="en-US" sz="1600" dirty="0"/>
              <a:t>necessary in the next 24 months, should be shared between government and industry. </a:t>
            </a:r>
          </a:p>
          <a:p>
            <a:pPr lvl="1"/>
            <a:endParaRPr lang="en-US" sz="1600" dirty="0"/>
          </a:p>
          <a:p>
            <a:pPr lvl="1"/>
            <a:r>
              <a:rPr lang="en-US" sz="1600" b="1" dirty="0"/>
              <a:t>Communications</a:t>
            </a:r>
            <a:r>
              <a:rPr lang="en-US" sz="1600" dirty="0"/>
              <a:t>, outreach, and </a:t>
            </a:r>
            <a:r>
              <a:rPr lang="en-US" sz="1600" b="1" dirty="0"/>
              <a:t>training</a:t>
            </a:r>
            <a:r>
              <a:rPr lang="en-US" sz="1600" dirty="0"/>
              <a:t> necessary in the next 24 months should be shared between government and industry, depending on the activity.  </a:t>
            </a:r>
          </a:p>
          <a:p>
            <a:pPr lvl="1"/>
            <a:endParaRPr lang="en-US" sz="1600" dirty="0"/>
          </a:p>
          <a:p>
            <a:pPr lvl="1"/>
            <a:r>
              <a:rPr lang="en-US" sz="1600" dirty="0"/>
              <a:t>Any recommended funding structure should not alter the current structure of funding for traditional, manned aviation.</a:t>
            </a:r>
          </a:p>
          <a:p>
            <a:pPr lvl="1"/>
            <a:endParaRPr lang="en-US" sz="1600" dirty="0"/>
          </a:p>
          <a:p>
            <a:pPr lvl="1"/>
            <a:r>
              <a:rPr lang="en-US" sz="1600" dirty="0"/>
              <a:t>In the future, the UAS industry may be expected to pay for the operation, maintenance, and modernization of an automated Unmanned Traffic Management (UTM) system through a yet-to-be-created “pay-for-what-you-use” funding model.</a:t>
            </a:r>
          </a:p>
          <a:p>
            <a:endParaRPr lang="en-US" dirty="0"/>
          </a:p>
        </p:txBody>
      </p:sp>
      <p:sp>
        <p:nvSpPr>
          <p:cNvPr id="4" name="Slide Number Placeholder 3"/>
          <p:cNvSpPr>
            <a:spLocks noGrp="1"/>
          </p:cNvSpPr>
          <p:nvPr>
            <p:ph type="sldNum" sz="quarter" idx="10"/>
          </p:nvPr>
        </p:nvSpPr>
        <p:spPr/>
        <p:txBody>
          <a:bodyPr/>
          <a:lstStyle/>
          <a:p>
            <a:pPr>
              <a:defRPr/>
            </a:pPr>
            <a:fld id="{615DF4DA-EF2E-4BE5-9142-C36245215450}" type="slidenum">
              <a:rPr lang="en-US" smtClean="0"/>
              <a:pPr>
                <a:defRPr/>
              </a:pPr>
              <a:t>8</a:t>
            </a:fld>
            <a:endParaRPr lang="en-US" dirty="0"/>
          </a:p>
        </p:txBody>
      </p:sp>
    </p:spTree>
    <p:extLst>
      <p:ext uri="{BB962C8B-B14F-4D97-AF65-F5344CB8AC3E}">
        <p14:creationId xmlns:p14="http://schemas.microsoft.com/office/powerpoint/2010/main" val="27625215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Regulations</a:t>
            </a:r>
            <a:br>
              <a:rPr lang="en-US" dirty="0"/>
            </a:br>
            <a:endParaRPr lang="en-US" dirty="0"/>
          </a:p>
        </p:txBody>
      </p:sp>
      <p:sp>
        <p:nvSpPr>
          <p:cNvPr id="9" name="Text Placeholder 8"/>
          <p:cNvSpPr>
            <a:spLocks noGrp="1"/>
          </p:cNvSpPr>
          <p:nvPr>
            <p:ph type="body" idx="1"/>
          </p:nvPr>
        </p:nvSpPr>
        <p:spPr>
          <a:xfrm>
            <a:off x="443345" y="1184563"/>
            <a:ext cx="8229600" cy="4232564"/>
          </a:xfrm>
        </p:spPr>
        <p:txBody>
          <a:bodyPr/>
          <a:lstStyle/>
          <a:p>
            <a:pPr marL="0" indent="0">
              <a:buNone/>
            </a:pPr>
            <a:r>
              <a:rPr lang="en-US" sz="1800" dirty="0"/>
              <a:t>Costs for these priority efforts should be primarily bourn by the FAA.  These rules include:</a:t>
            </a:r>
          </a:p>
          <a:p>
            <a:pPr marL="0" indent="0">
              <a:buNone/>
            </a:pPr>
            <a:endParaRPr lang="en-US" sz="1600" dirty="0"/>
          </a:p>
          <a:p>
            <a:r>
              <a:rPr lang="en-US" sz="1600" dirty="0"/>
              <a:t>Operations Over People (OOP)</a:t>
            </a:r>
          </a:p>
          <a:p>
            <a:r>
              <a:rPr lang="en-US" sz="1600" dirty="0"/>
              <a:t>Identification and Tracking</a:t>
            </a:r>
          </a:p>
          <a:p>
            <a:r>
              <a:rPr lang="en-US" sz="1600" dirty="0"/>
              <a:t>Section 2209 – Designation of prohibited/restricted airspace over fixed-site facilities</a:t>
            </a:r>
          </a:p>
          <a:p>
            <a:r>
              <a:rPr lang="en-US" sz="1600" dirty="0"/>
              <a:t>Counter-drone Operations and Activities</a:t>
            </a:r>
          </a:p>
          <a:p>
            <a:r>
              <a:rPr lang="en-US" sz="1600" dirty="0"/>
              <a:t>Expanded Operations (BVLOS, package delivery)</a:t>
            </a:r>
          </a:p>
          <a:p>
            <a:r>
              <a:rPr lang="en-US" sz="1600" dirty="0"/>
              <a:t>Air Carrier Certification and Operations</a:t>
            </a:r>
          </a:p>
          <a:p>
            <a:r>
              <a:rPr lang="en-US" sz="1600" dirty="0"/>
              <a:t>UAS Fee Structure</a:t>
            </a:r>
          </a:p>
        </p:txBody>
      </p:sp>
      <p:sp>
        <p:nvSpPr>
          <p:cNvPr id="7" name="Slide Number Placeholder 6"/>
          <p:cNvSpPr>
            <a:spLocks noGrp="1"/>
          </p:cNvSpPr>
          <p:nvPr>
            <p:ph type="sldNum" sz="quarter" idx="12"/>
          </p:nvPr>
        </p:nvSpPr>
        <p:spPr/>
        <p:txBody>
          <a:bodyPr/>
          <a:lstStyle/>
          <a:p>
            <a:pPr>
              <a:defRPr/>
            </a:pPr>
            <a:fld id="{BDFE5414-5A15-4A0D-B325-6716E266CBF7}" type="slidenum">
              <a:rPr lang="en-US" smtClean="0"/>
              <a:pPr>
                <a:defRPr/>
              </a:pPr>
              <a:t>9</a:t>
            </a:fld>
            <a:endParaRPr lang="en-US" dirty="0"/>
          </a:p>
        </p:txBody>
      </p:sp>
    </p:spTree>
    <p:extLst>
      <p:ext uri="{BB962C8B-B14F-4D97-AF65-F5344CB8AC3E}">
        <p14:creationId xmlns:p14="http://schemas.microsoft.com/office/powerpoint/2010/main" val="1342481977"/>
      </p:ext>
    </p:extLst>
  </p:cSld>
  <p:clrMapOvr>
    <a:masterClrMapping/>
  </p:clrMapOvr>
  <p:transition/>
</p:sld>
</file>

<file path=ppt/theme/theme1.xml><?xml version="1.0" encoding="utf-8"?>
<a:theme xmlns:a="http://schemas.openxmlformats.org/drawingml/2006/main" name="2_RTCA PPT Them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1849</Words>
  <Application>Microsoft Office PowerPoint</Application>
  <PresentationFormat>On-screen Show (4:3)</PresentationFormat>
  <Paragraphs>290</Paragraphs>
  <Slides>20</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Times New Roman</vt:lpstr>
      <vt:lpstr>Wingdings</vt:lpstr>
      <vt:lpstr>2_RTCA PPT Theme</vt:lpstr>
      <vt:lpstr>1_Custom Design</vt:lpstr>
      <vt:lpstr>DACSC TG3 (UAS Funding)  Recommendations for the Near Term </vt:lpstr>
      <vt:lpstr>Background</vt:lpstr>
      <vt:lpstr>Assumptions and Guiding Principles</vt:lpstr>
      <vt:lpstr>Methodology</vt:lpstr>
      <vt:lpstr>Informing our Methodology – FAA UAS Activities</vt:lpstr>
      <vt:lpstr>Decision Lens Results A prioritized list of FAA activities</vt:lpstr>
      <vt:lpstr>Work Flow</vt:lpstr>
      <vt:lpstr>Recommendations</vt:lpstr>
      <vt:lpstr>Regulations </vt:lpstr>
      <vt:lpstr>Policies and Standards</vt:lpstr>
      <vt:lpstr>Systems and R&amp;D  </vt:lpstr>
      <vt:lpstr>Outreach and Training  </vt:lpstr>
      <vt:lpstr>PowerPoint Presentation</vt:lpstr>
      <vt:lpstr>Activity and Funding List </vt:lpstr>
      <vt:lpstr>FAA Reauthorization and Appropriations</vt:lpstr>
      <vt:lpstr>What’s Next for TG3?</vt:lpstr>
      <vt:lpstr>Listening Session</vt:lpstr>
      <vt:lpstr>Questions?</vt:lpstr>
      <vt:lpstr>Informing our Workflow – FAA UAS Integration </vt:lpstr>
      <vt:lpstr>Informing our Workflow – FAA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Out of DACSC TG1 (Roles and Responsibilities)</dc:title>
  <dc:creator>Alina George</dc:creator>
  <cp:lastModifiedBy>Mark Aitken</cp:lastModifiedBy>
  <cp:revision>54</cp:revision>
  <cp:lastPrinted>2017-06-13T17:20:13Z</cp:lastPrinted>
  <dcterms:created xsi:type="dcterms:W3CDTF">2017-02-15T16:29:19Z</dcterms:created>
  <dcterms:modified xsi:type="dcterms:W3CDTF">2017-07-06T22:30:19Z</dcterms:modified>
</cp:coreProperties>
</file>