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6" r:id="rId5"/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3" descr="RTCA-P356-Logo_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990602"/>
            <a:ext cx="2659063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/>
          <p:nvPr/>
        </p:nvSpPr>
        <p:spPr>
          <a:xfrm>
            <a:off x="0" y="457200"/>
            <a:ext cx="9144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6" name="Picture 6" descr="RTCA_logo_fin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1" y="514350"/>
            <a:ext cx="409416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/>
          <p:nvPr/>
        </p:nvSpPr>
        <p:spPr>
          <a:xfrm>
            <a:off x="685800" y="457200"/>
            <a:ext cx="7772400" cy="220980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8" name="Picture 8" descr="RTCA_logo_fin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1" y="666750"/>
            <a:ext cx="409416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7" name="Rectangle 39"/>
          <p:cNvSpPr>
            <a:spLocks noGrp="1" noChangeArrowheads="1"/>
          </p:cNvSpPr>
          <p:nvPr>
            <p:ph type="title"/>
          </p:nvPr>
        </p:nvSpPr>
        <p:spPr>
          <a:xfrm>
            <a:off x="685800" y="2590802"/>
            <a:ext cx="7772400" cy="1470025"/>
          </a:xfrm>
        </p:spPr>
        <p:txBody>
          <a:bodyPr/>
          <a:lstStyle>
            <a:lvl1pPr>
              <a:defRPr baseline="0" smtClean="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571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1371600" y="4419600"/>
            <a:ext cx="64008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aseline="0" smtClean="0">
                <a:solidFill>
                  <a:srgbClr val="000000"/>
                </a:solidFill>
                <a:effectLst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9742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139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51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spcBef>
                <a:spcPts val="900"/>
              </a:spcBef>
              <a:buFontTx/>
              <a:buBlip>
                <a:blip r:embed="rId2"/>
              </a:buBlip>
              <a:defRPr baseline="0">
                <a:solidFill>
                  <a:srgbClr val="000000"/>
                </a:solidFill>
              </a:defRPr>
            </a:lvl1pPr>
            <a:lvl2pPr>
              <a:spcBef>
                <a:spcPts val="675"/>
              </a:spcBef>
              <a:buClr>
                <a:srgbClr val="000000"/>
              </a:buClr>
              <a:buFont typeface="Arial" pitchFamily="34" charset="0"/>
              <a:buChar char="•"/>
              <a:defRPr baseline="0">
                <a:solidFill>
                  <a:srgbClr val="000000"/>
                </a:solidFill>
              </a:defRPr>
            </a:lvl2pPr>
            <a:lvl3pPr>
              <a:spcBef>
                <a:spcPts val="450"/>
              </a:spcBef>
              <a:buClr>
                <a:srgbClr val="000000"/>
              </a:buClr>
              <a:buFont typeface="Arial" pitchFamily="34" charset="0"/>
              <a:buChar char="•"/>
              <a:defRPr baseline="0">
                <a:solidFill>
                  <a:srgbClr val="000000"/>
                </a:solidFill>
              </a:defRPr>
            </a:lvl3pPr>
            <a:lvl4pPr>
              <a:spcBef>
                <a:spcPts val="450"/>
              </a:spcBef>
              <a:buClr>
                <a:srgbClr val="000000"/>
              </a:buClr>
              <a:buFont typeface="Arial" pitchFamily="34" charset="0"/>
              <a:buChar char="•"/>
              <a:defRPr baseline="0">
                <a:solidFill>
                  <a:srgbClr val="000000"/>
                </a:solidFill>
              </a:defRPr>
            </a:lvl4pPr>
            <a:lvl5pPr>
              <a:spcBef>
                <a:spcPts val="225"/>
              </a:spcBef>
              <a:buClr>
                <a:srgbClr val="000000"/>
              </a:buClr>
              <a:buFont typeface="Arial" pitchFamily="34" charset="0"/>
              <a:buChar char="•"/>
              <a:defRPr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122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3000" b="1" cap="all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434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>
            <a:lvl1pPr>
              <a:buClr>
                <a:srgbClr val="000000"/>
              </a:buClr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Font typeface="Arial" pitchFamily="34" charset="0"/>
              <a:buChar char="•"/>
              <a:defRPr sz="15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Font typeface="Arial" pitchFamily="34" charset="0"/>
              <a:buChar char="•"/>
              <a:defRPr sz="135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Font typeface="Arial" pitchFamily="34" charset="0"/>
              <a:buChar char="•"/>
              <a:defRPr sz="1200">
                <a:solidFill>
                  <a:srgbClr val="000000"/>
                </a:solidFill>
              </a:defRPr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>
            <a:lvl1pPr>
              <a:buClr>
                <a:srgbClr val="000000"/>
              </a:buClr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Font typeface="Arial" pitchFamily="34" charset="0"/>
              <a:buChar char="•"/>
              <a:defRPr sz="15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Font typeface="Arial" pitchFamily="34" charset="0"/>
              <a:buChar char="•"/>
              <a:defRPr sz="135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Font typeface="Arial" pitchFamily="34" charset="0"/>
              <a:buChar char="•"/>
              <a:defRPr sz="1200">
                <a:solidFill>
                  <a:srgbClr val="000000"/>
                </a:solidFill>
              </a:defRPr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285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816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9358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963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616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516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5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1"/>
          <p:cNvSpPr txBox="1">
            <a:spLocks noChangeArrowheads="1"/>
          </p:cNvSpPr>
          <p:nvPr/>
        </p:nvSpPr>
        <p:spPr>
          <a:xfrm>
            <a:off x="3429000" y="6354763"/>
            <a:ext cx="5181600" cy="457200"/>
          </a:xfrm>
          <a:prstGeom prst="rect">
            <a:avLst/>
          </a:prstGeom>
          <a:ln/>
        </p:spPr>
        <p:txBody>
          <a:bodyPr anchor="ctr"/>
          <a:lstStyle>
            <a:lvl1pPr algn="r">
              <a:defRPr sz="1400" i="1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sz="105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" name="Rectangle 4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29600" y="6553200"/>
            <a:ext cx="457200" cy="3000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750">
                <a:solidFill>
                  <a:srgbClr val="000000"/>
                </a:solidFill>
                <a:latin typeface="+mn-lt"/>
              </a:defRPr>
            </a:lvl1pPr>
          </a:lstStyle>
          <a:p>
            <a:fld id="{7318C44E-EBDF-4DE8-B44B-D48E08BF2BA2}" type="slidenum">
              <a:rPr lang="en-US" smtClean="0"/>
              <a:t>‹#›</a:t>
            </a:fld>
            <a:endParaRPr lang="en-US"/>
          </a:p>
        </p:txBody>
      </p:sp>
      <p:pic>
        <p:nvPicPr>
          <p:cNvPr id="1030" name="Picture 8" descr="RTCA Logo dots only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508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65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57175" indent="-257175" algn="l" rtl="0" eaLnBrk="1" fontAlgn="base" hangingPunct="1">
        <a:spcBef>
          <a:spcPts val="900"/>
        </a:spcBef>
        <a:spcAft>
          <a:spcPct val="0"/>
        </a:spcAft>
        <a:buClr>
          <a:srgbClr val="000000"/>
        </a:buClr>
        <a:buSzPct val="60000"/>
        <a:buBlip>
          <a:blip r:embed="rId14"/>
        </a:buBlip>
        <a:defRPr sz="2100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ts val="675"/>
        </a:spcBef>
        <a:spcAft>
          <a:spcPct val="0"/>
        </a:spcAft>
        <a:buClr>
          <a:srgbClr val="000000"/>
        </a:buClr>
        <a:buFont typeface="Arial" charset="0"/>
        <a:buChar char="•"/>
        <a:defRPr sz="1800">
          <a:solidFill>
            <a:srgbClr val="000000"/>
          </a:solidFill>
          <a:latin typeface="+mn-lt"/>
        </a:defRPr>
      </a:lvl2pPr>
      <a:lvl3pPr marL="857250" indent="-171450" algn="l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60000"/>
        <a:buFont typeface="Arial" charset="0"/>
        <a:buChar char="•"/>
        <a:defRPr sz="1650">
          <a:solidFill>
            <a:srgbClr val="000000"/>
          </a:solidFill>
          <a:latin typeface="+mn-lt"/>
        </a:defRPr>
      </a:lvl3pPr>
      <a:lvl4pPr marL="1200150" indent="-171450" algn="l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Font typeface="Arial" charset="0"/>
        <a:buChar char="•"/>
        <a:defRPr sz="1500">
          <a:solidFill>
            <a:srgbClr val="000000"/>
          </a:solidFill>
          <a:latin typeface="+mn-lt"/>
        </a:defRPr>
      </a:lvl4pPr>
      <a:lvl5pPr marL="1543050" indent="-171450" algn="l" rtl="0" eaLnBrk="1" fontAlgn="base" hangingPunct="1">
        <a:spcBef>
          <a:spcPts val="225"/>
        </a:spcBef>
        <a:spcAft>
          <a:spcPct val="0"/>
        </a:spcAft>
        <a:buClr>
          <a:srgbClr val="000000"/>
        </a:buClr>
        <a:buSzPct val="60000"/>
        <a:buFont typeface="Arial" charset="0"/>
        <a:buChar char="•"/>
        <a:defRPr>
          <a:solidFill>
            <a:srgbClr val="000000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66034"/>
            <a:ext cx="7772400" cy="1470025"/>
          </a:xfrm>
        </p:spPr>
        <p:txBody>
          <a:bodyPr/>
          <a:lstStyle/>
          <a:p>
            <a:r>
              <a:rPr lang="en-US" dirty="0"/>
              <a:t>DACSC TG1 </a:t>
            </a:r>
            <a:br>
              <a:rPr lang="en-US" dirty="0"/>
            </a:br>
            <a:r>
              <a:rPr lang="en-US" dirty="0"/>
              <a:t>Status Update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>Co-Chairs : </a:t>
            </a:r>
            <a:br>
              <a:rPr lang="en-US" sz="1400" dirty="0"/>
            </a:br>
            <a:r>
              <a:rPr lang="en-US" sz="1400" dirty="0"/>
              <a:t>Dr. John </a:t>
            </a:r>
            <a:r>
              <a:rPr lang="en-US" sz="1400" dirty="0" err="1"/>
              <a:t>Eagerton</a:t>
            </a:r>
            <a:r>
              <a:rPr lang="en-US" sz="1400" dirty="0"/>
              <a:t>, Brendan Schulman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865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Group </a:t>
            </a:r>
            <a:r>
              <a:rPr lang="en-US" dirty="0" smtClean="0"/>
              <a:t>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Tasking </a:t>
            </a:r>
            <a:r>
              <a:rPr lang="en-US" dirty="0" smtClean="0"/>
              <a:t>Statement (Reminder)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(big, audacious, transformative) TASK:</a:t>
            </a:r>
          </a:p>
          <a:p>
            <a:r>
              <a:rPr lang="en-US" dirty="0"/>
              <a:t>Develop a set of consensus based recommendations :</a:t>
            </a:r>
          </a:p>
          <a:p>
            <a:pPr lvl="1"/>
            <a:r>
              <a:rPr lang="en-US" dirty="0"/>
              <a:t>the roles and responsibilities of federal, state, and local governments in regulating and enforcing drone laws</a:t>
            </a:r>
          </a:p>
          <a:p>
            <a:r>
              <a:rPr lang="en-US" dirty="0"/>
              <a:t>Consider and include recommendations regarding:   </a:t>
            </a:r>
          </a:p>
          <a:p>
            <a:pPr lvl="1"/>
            <a:r>
              <a:rPr lang="en-US" dirty="0"/>
              <a:t>Defining low-altitude UAS navigable airspace susceptible to State/local governmental interests;</a:t>
            </a:r>
          </a:p>
          <a:p>
            <a:pPr lvl="1"/>
            <a:r>
              <a:rPr lang="en-US" dirty="0"/>
              <a:t>Relative roles and responsibilities of the Federal, State and local governments;</a:t>
            </a:r>
          </a:p>
          <a:p>
            <a:pPr lvl="1"/>
            <a:r>
              <a:rPr lang="en-US" dirty="0"/>
              <a:t>Enforcement;</a:t>
            </a:r>
          </a:p>
          <a:p>
            <a:pPr lvl="1"/>
            <a:r>
              <a:rPr lang="en-US" dirty="0"/>
              <a:t>Education;</a:t>
            </a:r>
          </a:p>
          <a:p>
            <a:pPr lvl="1"/>
            <a:r>
              <a:rPr lang="en-US" dirty="0"/>
              <a:t>Technological tools and solutions;</a:t>
            </a:r>
          </a:p>
          <a:p>
            <a:pPr lvl="1"/>
            <a:r>
              <a:rPr lang="en-US" dirty="0"/>
              <a:t>Local government operational issues</a:t>
            </a:r>
          </a:p>
        </p:txBody>
      </p:sp>
    </p:spTree>
    <p:extLst>
      <p:ext uri="{BB962C8B-B14F-4D97-AF65-F5344CB8AC3E}">
        <p14:creationId xmlns:p14="http://schemas.microsoft.com/office/powerpoint/2010/main" val="4985982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Incorporated guidance from last DAC meeting</a:t>
            </a:r>
            <a:endParaRPr lang="en-US" sz="2400" dirty="0"/>
          </a:p>
          <a:p>
            <a:pPr lvl="1"/>
            <a:r>
              <a:rPr lang="en-US" sz="2000" dirty="0" smtClean="0"/>
              <a:t>Focus more on Roles &amp; Responsibilities </a:t>
            </a:r>
            <a:r>
              <a:rPr lang="en-US" sz="2000" dirty="0"/>
              <a:t>t</a:t>
            </a:r>
            <a:r>
              <a:rPr lang="en-US" sz="2000" dirty="0" smtClean="0"/>
              <a:t>ask item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 smtClean="0"/>
              <a:t>RTCA Added </a:t>
            </a:r>
            <a:r>
              <a:rPr lang="en-US" sz="2400" dirty="0" smtClean="0"/>
              <a:t>new member </a:t>
            </a:r>
            <a:r>
              <a:rPr lang="en-US" sz="2400" smtClean="0"/>
              <a:t>and observer participants</a:t>
            </a:r>
            <a:r>
              <a:rPr lang="en-US" sz="2400" smtClean="0"/>
              <a:t> </a:t>
            </a:r>
            <a:r>
              <a:rPr lang="en-US" sz="2400" dirty="0" smtClean="0"/>
              <a:t>(local/state </a:t>
            </a:r>
            <a:r>
              <a:rPr lang="en-US" sz="2400" dirty="0" smtClean="0"/>
              <a:t>government)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Three days of in-person TG meetings (May 25, July 10-11) and a conference call (June 14)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Extensive discussion on governing models based on altitude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03652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084"/>
            <a:ext cx="8382000" cy="4532313"/>
          </a:xfrm>
        </p:spPr>
        <p:txBody>
          <a:bodyPr/>
          <a:lstStyle/>
          <a:p>
            <a:r>
              <a:rPr lang="en-US" sz="2400" dirty="0" smtClean="0"/>
              <a:t>“Matrix” of existing roles and responsibilities</a:t>
            </a:r>
          </a:p>
          <a:p>
            <a:r>
              <a:rPr lang="en-US" sz="2400" dirty="0" smtClean="0"/>
              <a:t>Fact gathering from two additional law enforcement SMEs</a:t>
            </a:r>
          </a:p>
          <a:p>
            <a:r>
              <a:rPr lang="en-US" sz="2400" dirty="0" smtClean="0"/>
              <a:t>Altitude observations “field trip”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40271" y="3289487"/>
            <a:ext cx="3843615" cy="288271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5" r="7635"/>
          <a:stretch/>
        </p:blipFill>
        <p:spPr>
          <a:xfrm>
            <a:off x="552450" y="3289487"/>
            <a:ext cx="3653899" cy="288271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8683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TG1 </a:t>
            </a:r>
            <a:r>
              <a:rPr lang="en-US" sz="2800" dirty="0"/>
              <a:t>continues to work </a:t>
            </a:r>
            <a:r>
              <a:rPr lang="en-US" sz="2800" dirty="0" smtClean="0"/>
              <a:t>towards </a:t>
            </a:r>
            <a:r>
              <a:rPr lang="en-US" sz="2800" dirty="0"/>
              <a:t>developing consensus </a:t>
            </a:r>
            <a:r>
              <a:rPr lang="en-US" sz="2800" dirty="0" smtClean="0"/>
              <a:t>recommendations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Timeline:  Will proceed with urgency, and work to deliver initial recommendations by November (the next DAC meeting), with further guidance from FAA and DAC as to what is most useful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9770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TCA Them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ction Plan CCC Membership.pptx" id="{7F39D3E0-9E8B-4D3E-A635-82B8F4AEBC7D}" vid="{260F6B65-AEF4-4D63-8B9B-3E003CB999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RTCA Format</Template>
  <TotalTime>2064</TotalTime>
  <Words>134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RTCA Theme</vt:lpstr>
      <vt:lpstr>DACSC TG1  Status Update  Co-Chairs :  Dr. John Eagerton, Brendan Schulman</vt:lpstr>
      <vt:lpstr>Task Group 1 Tasking Statement (Reminder)</vt:lpstr>
      <vt:lpstr>Progress Report</vt:lpstr>
      <vt:lpstr>Progress Report</vt:lpstr>
      <vt:lpstr>Progress Report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5B: Action for RTCA from September 22, 2016 PMC  RTCA Paper No. 335-16/PMC-1558</dc:title>
  <dc:creator>Claudia Chaudhari</dc:creator>
  <cp:lastModifiedBy>Brendan Schulman</cp:lastModifiedBy>
  <cp:revision>22</cp:revision>
  <cp:lastPrinted>2017-05-01T13:15:29Z</cp:lastPrinted>
  <dcterms:created xsi:type="dcterms:W3CDTF">2017-04-18T17:26:54Z</dcterms:created>
  <dcterms:modified xsi:type="dcterms:W3CDTF">2017-07-13T19:58:48Z</dcterms:modified>
</cp:coreProperties>
</file>